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1"/>
  </p:notesMasterIdLst>
  <p:sldIdLst>
    <p:sldId id="297" r:id="rId2"/>
    <p:sldId id="298" r:id="rId3"/>
    <p:sldId id="408" r:id="rId4"/>
    <p:sldId id="284" r:id="rId5"/>
    <p:sldId id="323" r:id="rId6"/>
    <p:sldId id="474" r:id="rId7"/>
    <p:sldId id="587" r:id="rId8"/>
    <p:sldId id="586" r:id="rId9"/>
    <p:sldId id="454" r:id="rId10"/>
    <p:sldId id="550" r:id="rId11"/>
    <p:sldId id="589" r:id="rId12"/>
    <p:sldId id="263" r:id="rId13"/>
    <p:sldId id="552" r:id="rId14"/>
    <p:sldId id="553" r:id="rId15"/>
    <p:sldId id="554" r:id="rId16"/>
    <p:sldId id="555" r:id="rId17"/>
    <p:sldId id="556" r:id="rId18"/>
    <p:sldId id="557" r:id="rId19"/>
    <p:sldId id="558" r:id="rId20"/>
    <p:sldId id="559" r:id="rId21"/>
    <p:sldId id="561" r:id="rId22"/>
    <p:sldId id="560" r:id="rId23"/>
    <p:sldId id="536" r:id="rId24"/>
    <p:sldId id="580" r:id="rId25"/>
    <p:sldId id="581" r:id="rId26"/>
    <p:sldId id="456" r:id="rId27"/>
    <p:sldId id="457" r:id="rId28"/>
    <p:sldId id="459" r:id="rId29"/>
    <p:sldId id="59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19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63" autoAdjust="0"/>
    <p:restoredTop sz="60274"/>
  </p:normalViewPr>
  <p:slideViewPr>
    <p:cSldViewPr snapToGrid="0" snapToObjects="1">
      <p:cViewPr varScale="1">
        <p:scale>
          <a:sx n="106" d="100"/>
          <a:sy n="106" d="100"/>
        </p:scale>
        <p:origin x="8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00.png>
</file>

<file path=ppt/media/image11.png>
</file>

<file path=ppt/media/image120.png>
</file>

<file path=ppt/media/image121.png>
</file>

<file path=ppt/media/image13.png>
</file>

<file path=ppt/media/image130.png>
</file>

<file path=ppt/media/image14.png>
</file>

<file path=ppt/media/image2.jpeg>
</file>

<file path=ppt/media/image3.png>
</file>

<file path=ppt/media/image4.png>
</file>

<file path=ppt/media/image5.png>
</file>

<file path=ppt/media/image6.jpeg>
</file>

<file path=ppt/media/image7.jpeg>
</file>

<file path=ppt/media/image8.png>
</file>

<file path=ppt/media/image9.pn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78A03-F245-1B43-8CDE-3B0275888050}" type="datetimeFigureOut">
              <a:rPr lang="en-US" smtClean="0"/>
              <a:t>4/27/22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BF740-D535-F744-89A8-4E42B3D6BD32}" type="slidenum">
              <a:rPr lang="en-US" smtClean="0"/>
              <a:t>‹#›</a:t>
            </a:fld>
            <a:endParaRPr lang="en-US"/>
          </a:p>
        </p:txBody>
      </p:sp>
    </p:spTree>
    <p:extLst>
      <p:ext uri="{BB962C8B-B14F-4D97-AF65-F5344CB8AC3E}">
        <p14:creationId xmlns:p14="http://schemas.microsoft.com/office/powerpoint/2010/main" val="264028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Everyone</a:t>
            </a:r>
          </a:p>
          <a:p>
            <a:pPr marL="171450" indent="-171450">
              <a:buFontTx/>
              <a:buChar char="-"/>
            </a:pPr>
            <a:r>
              <a:rPr lang="en-US" dirty="0"/>
              <a:t>Today we’ll be building some intuition around predictive models,</a:t>
            </a:r>
          </a:p>
          <a:p>
            <a:pPr marL="171450" indent="-171450">
              <a:buFontTx/>
              <a:buChar char="-"/>
            </a:pPr>
            <a:r>
              <a:rPr lang="en-US" dirty="0"/>
              <a:t>which are really the central concept we’ll be learning about in this course</a:t>
            </a:r>
          </a:p>
          <a:p>
            <a:pPr marL="171450" indent="-171450">
              <a:buFontTx/>
              <a:buChar char="-"/>
            </a:pPr>
            <a:r>
              <a:rPr lang="en-US" dirty="0"/>
              <a:t>By the end of this lecture, I hope you’ll have a stronger sense of what a predictive model is</a:t>
            </a:r>
          </a:p>
          <a:p>
            <a:pPr marL="171450" indent="-171450">
              <a:buFontTx/>
              <a:buChar char="-"/>
            </a:pPr>
            <a:r>
              <a:rPr lang="en-US" dirty="0"/>
              <a:t>and the wide variety of ways in which predictive models are deployed,</a:t>
            </a:r>
          </a:p>
          <a:p>
            <a:pPr marL="171450" indent="-171450">
              <a:buFontTx/>
              <a:buChar char="-"/>
            </a:pPr>
            <a:r>
              <a:rPr lang="en-US" dirty="0"/>
              <a:t>or might be deployed, in a healthcare setting</a:t>
            </a:r>
          </a:p>
          <a:p>
            <a:pPr marL="171450" indent="-171450">
              <a:buFontTx/>
              <a:buChar char="-"/>
            </a:pPr>
            <a:endParaRPr lang="en-US" dirty="0"/>
          </a:p>
          <a:p>
            <a:pPr marL="171450" indent="-171450">
              <a:buFontTx/>
              <a:buChar char="-"/>
            </a:pPr>
            <a:r>
              <a:rPr lang="en-US" dirty="0"/>
              <a:t>We’ll also take a very brief, initial look at model training and evaluation,</a:t>
            </a:r>
          </a:p>
          <a:p>
            <a:pPr marL="171450" indent="-171450">
              <a:buFontTx/>
              <a:buChar char="-"/>
            </a:pPr>
            <a:r>
              <a:rPr lang="en-US" dirty="0"/>
              <a:t>but these topics will be covered later in much more detail</a:t>
            </a:r>
          </a:p>
          <a:p>
            <a:pPr marL="171450" indent="-171450">
              <a:buFontTx/>
              <a:buChar char="-"/>
            </a:pPr>
            <a:r>
              <a:rPr lang="en-US" dirty="0"/>
              <a:t>Ok, so let’s get started!</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00862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medicine, often x is a fairly simple set of features</a:t>
            </a:r>
          </a:p>
          <a:p>
            <a:pPr marL="171450" indent="-171450">
              <a:buFontTx/>
              <a:buChar char="-"/>
            </a:pPr>
            <a:r>
              <a:rPr lang="en-US" dirty="0"/>
              <a:t>In an ICU setting, we might want a model that takes a bunch of measurements about a patient -- their age (demographics), vitals, lab values, and some information about chronic health conditions and predicts their risk of dying (or likelihood of surviving…)</a:t>
            </a:r>
          </a:p>
          <a:p>
            <a:pPr marL="171450" indent="-171450">
              <a:buFontTx/>
              <a:buChar char="-"/>
            </a:pPr>
            <a:r>
              <a:rPr lang="en-US" dirty="0"/>
              <a:t>In fact, there is a well known model used for this purpose: ACUTE PHYSIOLOGY AND CHRONIC HEALTH EVALUATION – it’s been around since the 70s (we’re now on APACHE III)</a:t>
            </a:r>
          </a:p>
          <a:p>
            <a:pPr marL="171450" indent="-171450">
              <a:buFontTx/>
              <a:buChar char="-"/>
            </a:pPr>
            <a:endParaRPr lang="en-US" dirty="0"/>
          </a:p>
          <a:p>
            <a:pPr marL="171450" indent="-171450">
              <a:buFontTx/>
              <a:buChar char="-"/>
            </a:pPr>
            <a:r>
              <a:rPr lang="en-US" dirty="0"/>
              <a:t>Models that deal effectively with highly complex data, like images – those are fairly new</a:t>
            </a:r>
          </a:p>
          <a:p>
            <a:pPr marL="171450" indent="-171450">
              <a:buFontTx/>
              <a:buChar char="-"/>
            </a:pPr>
            <a:r>
              <a:rPr lang="en-US" dirty="0"/>
              <a:t>But predictive models are NOT new, AT ALL, in medicine</a:t>
            </a:r>
          </a:p>
          <a:p>
            <a:pPr marL="171450" indent="-171450">
              <a:buFontTx/>
              <a:buChar char="-"/>
            </a:pPr>
            <a:r>
              <a:rPr lang="en-US" dirty="0"/>
              <a:t>Think cardiology, Framingham, pooled cohort equations, </a:t>
            </a:r>
            <a:r>
              <a:rPr lang="en-US" dirty="0" err="1"/>
              <a:t>etc</a:t>
            </a:r>
            <a:endParaRPr lang="en-US" dirty="0"/>
          </a:p>
          <a:p>
            <a:pPr marL="171450" indent="-171450">
              <a:buFontTx/>
              <a:buChar char="-"/>
            </a:pPr>
            <a:endParaRPr lang="en-US" dirty="0"/>
          </a:p>
          <a:p>
            <a:pPr marL="171450" indent="-171450">
              <a:buFontTx/>
              <a:buChar char="-"/>
            </a:pPr>
            <a:r>
              <a:rPr lang="en-US" dirty="0"/>
              <a:t>When you have data like these, you don’t need a super complex model – you typically don’t need a neural network</a:t>
            </a:r>
          </a:p>
          <a:p>
            <a:pPr marL="171450" indent="-171450">
              <a:buFontTx/>
              <a:buChar char="-"/>
            </a:pPr>
            <a:r>
              <a:rPr lang="en-US" dirty="0"/>
              <a:t>And as a rule of thumb, we don’t want to make these things more complicated then necessary – we should use the simplest and most interpretable model that will do the job</a:t>
            </a:r>
          </a:p>
        </p:txBody>
      </p:sp>
      <p:sp>
        <p:nvSpPr>
          <p:cNvPr id="4" name="Slide Number Placeholder 3"/>
          <p:cNvSpPr>
            <a:spLocks noGrp="1"/>
          </p:cNvSpPr>
          <p:nvPr>
            <p:ph type="sldNum" sz="quarter" idx="5"/>
          </p:nvPr>
        </p:nvSpPr>
        <p:spPr/>
        <p:txBody>
          <a:bodyPr/>
          <a:lstStyle/>
          <a:p>
            <a:fld id="{9FCDE58F-843A-8447-AF7F-7BD31329CDC1}" type="slidenum">
              <a:rPr lang="en-US" smtClean="0"/>
              <a:t>10</a:t>
            </a:fld>
            <a:endParaRPr lang="en-US"/>
          </a:p>
        </p:txBody>
      </p:sp>
    </p:spTree>
    <p:extLst>
      <p:ext uri="{BB962C8B-B14F-4D97-AF65-F5344CB8AC3E}">
        <p14:creationId xmlns:p14="http://schemas.microsoft.com/office/powerpoint/2010/main" val="3535175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let’s save the more complex models for later. Today we’re building intuition around (a) what the predictive model is, and (b) how it can be used</a:t>
            </a:r>
          </a:p>
          <a:p>
            <a:endParaRPr lang="en-US" dirty="0"/>
          </a:p>
          <a:p>
            <a:r>
              <a:rPr lang="en-US" dirty="0"/>
              <a:t>And to do that, we’re going to focus on a very simple example – just about the simplest predictive model you might realistically use (and that is in fact used in medicine)</a:t>
            </a:r>
          </a:p>
          <a:p>
            <a:r>
              <a:rPr lang="en-US" dirty="0"/>
              <a:t>We want to make a prediction based on a single measurement.</a:t>
            </a:r>
          </a:p>
          <a:p>
            <a:endParaRPr lang="en-US" dirty="0"/>
          </a:p>
          <a:p>
            <a:r>
              <a:rPr lang="en-US" dirty="0"/>
              <a:t>The one I’d like to consider is this:</a:t>
            </a:r>
          </a:p>
          <a:p>
            <a:r>
              <a:rPr lang="en-US" dirty="0"/>
              <a:t>Make a prediction about whether someone has prostate cancer based on a single prostate specific antigen measurement</a:t>
            </a:r>
          </a:p>
          <a:p>
            <a:endParaRPr lang="en-US" dirty="0"/>
          </a:p>
          <a:p>
            <a:r>
              <a:rPr lang="en-US" dirty="0"/>
              <a:t>Please note that this is for the purposes of illustration, and is very far from what’s actually done in clinical practice -- there are many more biomarkers that are used in prostate cancer surveillance</a:t>
            </a:r>
          </a:p>
        </p:txBody>
      </p:sp>
      <p:sp>
        <p:nvSpPr>
          <p:cNvPr id="4" name="Slide Number Placeholder 3"/>
          <p:cNvSpPr>
            <a:spLocks noGrp="1"/>
          </p:cNvSpPr>
          <p:nvPr>
            <p:ph type="sldNum" sz="quarter" idx="10"/>
          </p:nvPr>
        </p:nvSpPr>
        <p:spPr/>
        <p:txBody>
          <a:bodyPr/>
          <a:lstStyle/>
          <a:p>
            <a:fld id="{DB333E9F-084A-8543-BC6F-0AE70009C29B}" type="slidenum">
              <a:rPr lang="en-US" smtClean="0"/>
              <a:t>11</a:t>
            </a:fld>
            <a:endParaRPr lang="en-US"/>
          </a:p>
        </p:txBody>
      </p:sp>
    </p:spTree>
    <p:extLst>
      <p:ext uri="{BB962C8B-B14F-4D97-AF65-F5344CB8AC3E}">
        <p14:creationId xmlns:p14="http://schemas.microsoft.com/office/powerpoint/2010/main" val="9697306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suppose we collected PSA values in a large number of patients</a:t>
            </a:r>
          </a:p>
          <a:p>
            <a:r>
              <a:rPr lang="en-US" dirty="0"/>
              <a:t>Then, we determined, through some gold standard – biopsy, let’s say – whether they have prostate cancer</a:t>
            </a:r>
          </a:p>
          <a:p>
            <a:endParaRPr lang="en-US" dirty="0"/>
          </a:p>
          <a:p>
            <a:r>
              <a:rPr lang="en-US" dirty="0"/>
              <a:t>Our goal is to find a best rule for predicting whether cancer is present based on the PSA alone.</a:t>
            </a:r>
          </a:p>
          <a:p>
            <a:r>
              <a:rPr lang="en-US" dirty="0"/>
              <a:t>If our rule works well enough, maybe it will spare us from doing so many biopsies in the future.</a:t>
            </a:r>
          </a:p>
          <a:p>
            <a:endParaRPr lang="en-US" dirty="0"/>
          </a:p>
          <a:p>
            <a:r>
              <a:rPr lang="en-US" dirty="0"/>
              <a:t>we’ve collected all these values, and we can group them by gold standard prostate cancer status</a:t>
            </a:r>
          </a:p>
          <a:p>
            <a:r>
              <a:rPr lang="en-US" dirty="0"/>
              <a:t>On the top, we have all the PSA values for individuals who did not have prostate cancer, and on the bottom, we have all the values for those who did</a:t>
            </a:r>
          </a:p>
          <a:p>
            <a:endParaRPr lang="en-US" dirty="0"/>
          </a:p>
          <a:p>
            <a:r>
              <a:rPr lang="en-US" dirty="0"/>
              <a:t>Points in each group are visualized in 3 different ways here.</a:t>
            </a:r>
          </a:p>
          <a:p>
            <a:r>
              <a:rPr lang="en-US" dirty="0"/>
              <a:t>First, we have a kernel density estimate – in other words, a smoothed histogram – that tells us which numeric values are more versus less common</a:t>
            </a:r>
          </a:p>
          <a:p>
            <a:r>
              <a:rPr lang="en-US" dirty="0"/>
              <a:t>Second, we have a boxplot, which does something very similar, but using familiar summary statistics like the median and interquartile range</a:t>
            </a:r>
          </a:p>
          <a:p>
            <a:r>
              <a:rPr lang="en-US" dirty="0"/>
              <a:t>Lastly, we have what’s called a ‘raincloud plot’, which simply plots every point, but it adds some variability to the y axis position to prevent points from overlapping too much, which would otherwise make it harder to evaluate their density in a particular area</a:t>
            </a:r>
          </a:p>
          <a:p>
            <a:endParaRPr lang="en-US" dirty="0"/>
          </a:p>
          <a:p>
            <a:r>
              <a:rPr lang="en-US" dirty="0"/>
              <a:t>Comparing the plots at the top to those at the bottom – we can see whether someone has cancer tells us something about what the PSA value is likely to be.</a:t>
            </a:r>
          </a:p>
          <a:p>
            <a:r>
              <a:rPr lang="en-US" dirty="0"/>
              <a:t>But by the same token, the PSA value can tell us something about whether someone might have prostate cancer</a:t>
            </a:r>
          </a:p>
          <a:p>
            <a:r>
              <a:rPr lang="en-US" dirty="0"/>
              <a:t>as the PSA value increases, cancer becomes more and more likely</a:t>
            </a:r>
          </a:p>
          <a:p>
            <a:endParaRPr lang="en-US" dirty="0"/>
          </a:p>
          <a:p>
            <a:r>
              <a:rPr lang="en-US" dirty="0"/>
              <a:t>It’s worth noting at none of this is not causal – nobody thinks that PSA is causing prostate cancer</a:t>
            </a:r>
          </a:p>
          <a:p>
            <a:r>
              <a:rPr lang="en-US" dirty="0"/>
              <a:t>But nevertheless we can use the PSA value to infer something about whether cancer is likely to be present</a:t>
            </a:r>
          </a:p>
        </p:txBody>
      </p:sp>
      <p:sp>
        <p:nvSpPr>
          <p:cNvPr id="4" name="Slide Number Placeholder 3"/>
          <p:cNvSpPr>
            <a:spLocks noGrp="1"/>
          </p:cNvSpPr>
          <p:nvPr>
            <p:ph type="sldNum" sz="quarter" idx="5"/>
          </p:nvPr>
        </p:nvSpPr>
        <p:spPr/>
        <p:txBody>
          <a:bodyPr/>
          <a:lstStyle/>
          <a:p>
            <a:fld id="{F78BAB2F-C783-9D4B-A4CB-0337EE734A25}" type="slidenum">
              <a:rPr lang="en-US" smtClean="0"/>
              <a:t>12</a:t>
            </a:fld>
            <a:endParaRPr lang="en-US"/>
          </a:p>
        </p:txBody>
      </p:sp>
    </p:spTree>
    <p:extLst>
      <p:ext uri="{BB962C8B-B14F-4D97-AF65-F5344CB8AC3E}">
        <p14:creationId xmlns:p14="http://schemas.microsoft.com/office/powerpoint/2010/main" val="675296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these data in hand, let’s now build a predictive model – a very simple “machine”, or algorithm -- that will allow us to make a prediction about cancer status based on a PSA measurement </a:t>
            </a:r>
          </a:p>
        </p:txBody>
      </p:sp>
      <p:sp>
        <p:nvSpPr>
          <p:cNvPr id="4" name="Slide Number Placeholder 3"/>
          <p:cNvSpPr>
            <a:spLocks noGrp="1"/>
          </p:cNvSpPr>
          <p:nvPr>
            <p:ph type="sldNum" sz="quarter" idx="5"/>
          </p:nvPr>
        </p:nvSpPr>
        <p:spPr/>
        <p:txBody>
          <a:bodyPr/>
          <a:lstStyle/>
          <a:p>
            <a:fld id="{F78BAB2F-C783-9D4B-A4CB-0337EE734A25}" type="slidenum">
              <a:rPr lang="en-US" smtClean="0"/>
              <a:t>13</a:t>
            </a:fld>
            <a:endParaRPr lang="en-US"/>
          </a:p>
        </p:txBody>
      </p:sp>
    </p:spTree>
    <p:extLst>
      <p:ext uri="{BB962C8B-B14F-4D97-AF65-F5344CB8AC3E}">
        <p14:creationId xmlns:p14="http://schemas.microsoft.com/office/powerpoint/2010/main" val="2041821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do this with a simple threshold – we pick a value of the PSA</a:t>
            </a:r>
          </a:p>
          <a:p>
            <a:endParaRPr lang="en-US" dirty="0"/>
          </a:p>
          <a:p>
            <a:r>
              <a:rPr lang="en-US" dirty="0"/>
              <a:t>When we observe a PSA value above the threshold, we’ll predict that the patient has prostate cancer</a:t>
            </a:r>
          </a:p>
          <a:p>
            <a:r>
              <a:rPr lang="en-US" dirty="0"/>
              <a:t>If the value is below the threshold, we’ll predict that they don’t</a:t>
            </a:r>
          </a:p>
          <a:p>
            <a:endParaRPr lang="en-US" dirty="0"/>
          </a:p>
          <a:p>
            <a:r>
              <a:rPr lang="en-US" dirty="0"/>
              <a:t>And so our job is to find a “best” threshold – one that distinguishes positive and negative cases effectively</a:t>
            </a:r>
          </a:p>
          <a:p>
            <a:r>
              <a:rPr lang="en-US" dirty="0"/>
              <a:t>to do this, we have to explore different thresholds and see how good our predictions are, based on the data we’ve collected so far, when we choose a specific threshold</a:t>
            </a:r>
          </a:p>
          <a:p>
            <a:endParaRPr lang="en-US" dirty="0"/>
          </a:p>
          <a:p>
            <a:r>
              <a:rPr lang="en-US" dirty="0"/>
              <a:t>We can immediately see some bad thresholds</a:t>
            </a:r>
          </a:p>
          <a:p>
            <a:r>
              <a:rPr lang="en-US" dirty="0"/>
              <a:t>If we choose a threshold of 0, we predict that everyone has cancer, which doesn’t seem very helpful</a:t>
            </a:r>
          </a:p>
          <a:p>
            <a:r>
              <a:rPr lang="en-US" dirty="0"/>
              <a:t>On the other extreme, we could choose a threshold of 15 and predict that no one has cancer – again, this doesn’t seem very useful, so really we’re looking for something in between</a:t>
            </a:r>
          </a:p>
        </p:txBody>
      </p:sp>
      <p:sp>
        <p:nvSpPr>
          <p:cNvPr id="4" name="Slide Number Placeholder 3"/>
          <p:cNvSpPr>
            <a:spLocks noGrp="1"/>
          </p:cNvSpPr>
          <p:nvPr>
            <p:ph type="sldNum" sz="quarter" idx="5"/>
          </p:nvPr>
        </p:nvSpPr>
        <p:spPr/>
        <p:txBody>
          <a:bodyPr/>
          <a:lstStyle/>
          <a:p>
            <a:fld id="{F78BAB2F-C783-9D4B-A4CB-0337EE734A25}" type="slidenum">
              <a:rPr lang="en-US" smtClean="0"/>
              <a:t>14</a:t>
            </a:fld>
            <a:endParaRPr lang="en-US"/>
          </a:p>
        </p:txBody>
      </p:sp>
    </p:spTree>
    <p:extLst>
      <p:ext uri="{BB962C8B-B14F-4D97-AF65-F5344CB8AC3E}">
        <p14:creationId xmlns:p14="http://schemas.microsoft.com/office/powerpoint/2010/main" val="22772621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choose a threshold, we can group points not only by their gold standard cancer status, but also by the prediction that our model would make – in other words, predicted positive versus predicted negatives</a:t>
            </a:r>
          </a:p>
          <a:p>
            <a:r>
              <a:rPr lang="en-US" dirty="0"/>
              <a:t>And we can divide our patients into four non-overlapping groups</a:t>
            </a:r>
          </a:p>
          <a:p>
            <a:endParaRPr lang="en-US" dirty="0"/>
          </a:p>
          <a:p>
            <a:r>
              <a:rPr lang="en-US" dirty="0"/>
              <a:t>First, we have the true positives – these are the patients with cancer, and for whom our model correctly predicted that they have cancer</a:t>
            </a:r>
          </a:p>
        </p:txBody>
      </p:sp>
      <p:sp>
        <p:nvSpPr>
          <p:cNvPr id="4" name="Slide Number Placeholder 3"/>
          <p:cNvSpPr>
            <a:spLocks noGrp="1"/>
          </p:cNvSpPr>
          <p:nvPr>
            <p:ph type="sldNum" sz="quarter" idx="5"/>
          </p:nvPr>
        </p:nvSpPr>
        <p:spPr/>
        <p:txBody>
          <a:bodyPr/>
          <a:lstStyle/>
          <a:p>
            <a:fld id="{F78BAB2F-C783-9D4B-A4CB-0337EE734A25}" type="slidenum">
              <a:rPr lang="en-US" smtClean="0"/>
              <a:t>15</a:t>
            </a:fld>
            <a:endParaRPr lang="en-US"/>
          </a:p>
        </p:txBody>
      </p:sp>
    </p:spTree>
    <p:extLst>
      <p:ext uri="{BB962C8B-B14F-4D97-AF65-F5344CB8AC3E}">
        <p14:creationId xmlns:p14="http://schemas.microsoft.com/office/powerpoint/2010/main" val="8123541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 have the false negatives: these are the patients who have cancer, but our model would predict that they didn’t</a:t>
            </a:r>
          </a:p>
        </p:txBody>
      </p:sp>
      <p:sp>
        <p:nvSpPr>
          <p:cNvPr id="4" name="Slide Number Placeholder 3"/>
          <p:cNvSpPr>
            <a:spLocks noGrp="1"/>
          </p:cNvSpPr>
          <p:nvPr>
            <p:ph type="sldNum" sz="quarter" idx="5"/>
          </p:nvPr>
        </p:nvSpPr>
        <p:spPr/>
        <p:txBody>
          <a:bodyPr/>
          <a:lstStyle/>
          <a:p>
            <a:fld id="{F78BAB2F-C783-9D4B-A4CB-0337EE734A25}" type="slidenum">
              <a:rPr lang="en-US" smtClean="0"/>
              <a:t>16</a:t>
            </a:fld>
            <a:endParaRPr lang="en-US"/>
          </a:p>
        </p:txBody>
      </p:sp>
    </p:spTree>
    <p:extLst>
      <p:ext uri="{BB962C8B-B14F-4D97-AF65-F5344CB8AC3E}">
        <p14:creationId xmlns:p14="http://schemas.microsoft.com/office/powerpoint/2010/main" val="671963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proportion of positive cases that the model correctly predicts are positives – that’s the sensitivity</a:t>
            </a:r>
          </a:p>
          <a:p>
            <a:r>
              <a:rPr lang="en-US" dirty="0"/>
              <a:t>It tells us how effective we are in catching the positive cases</a:t>
            </a:r>
          </a:p>
          <a:p>
            <a:r>
              <a:rPr lang="en-US" dirty="0"/>
              <a:t>We’ll come back to this and more performance metrics later</a:t>
            </a:r>
          </a:p>
        </p:txBody>
      </p:sp>
      <p:sp>
        <p:nvSpPr>
          <p:cNvPr id="4" name="Slide Number Placeholder 3"/>
          <p:cNvSpPr>
            <a:spLocks noGrp="1"/>
          </p:cNvSpPr>
          <p:nvPr>
            <p:ph type="sldNum" sz="quarter" idx="5"/>
          </p:nvPr>
        </p:nvSpPr>
        <p:spPr/>
        <p:txBody>
          <a:bodyPr/>
          <a:lstStyle/>
          <a:p>
            <a:fld id="{F78BAB2F-C783-9D4B-A4CB-0337EE734A25}" type="slidenum">
              <a:rPr lang="en-US" smtClean="0"/>
              <a:t>17</a:t>
            </a:fld>
            <a:endParaRPr lang="en-US"/>
          </a:p>
        </p:txBody>
      </p:sp>
    </p:spTree>
    <p:extLst>
      <p:ext uri="{BB962C8B-B14F-4D97-AF65-F5344CB8AC3E}">
        <p14:creationId xmlns:p14="http://schemas.microsoft.com/office/powerpoint/2010/main" val="2755012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looking at those with negative cancer status, we have the true negatives: these are the negatives for whom the model correctly predicts that they are negative</a:t>
            </a:r>
          </a:p>
        </p:txBody>
      </p:sp>
      <p:sp>
        <p:nvSpPr>
          <p:cNvPr id="4" name="Slide Number Placeholder 3"/>
          <p:cNvSpPr>
            <a:spLocks noGrp="1"/>
          </p:cNvSpPr>
          <p:nvPr>
            <p:ph type="sldNum" sz="quarter" idx="5"/>
          </p:nvPr>
        </p:nvSpPr>
        <p:spPr/>
        <p:txBody>
          <a:bodyPr/>
          <a:lstStyle/>
          <a:p>
            <a:fld id="{F78BAB2F-C783-9D4B-A4CB-0337EE734A25}" type="slidenum">
              <a:rPr lang="en-US" smtClean="0"/>
              <a:t>18</a:t>
            </a:fld>
            <a:endParaRPr lang="en-US"/>
          </a:p>
        </p:txBody>
      </p:sp>
    </p:spTree>
    <p:extLst>
      <p:ext uri="{BB962C8B-B14F-4D97-AF65-F5344CB8AC3E}">
        <p14:creationId xmlns:p14="http://schemas.microsoft.com/office/powerpoint/2010/main" val="34108827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we have the false positives – these are the negative cases that the model predicts are positive</a:t>
            </a:r>
          </a:p>
        </p:txBody>
      </p:sp>
      <p:sp>
        <p:nvSpPr>
          <p:cNvPr id="4" name="Slide Number Placeholder 3"/>
          <p:cNvSpPr>
            <a:spLocks noGrp="1"/>
          </p:cNvSpPr>
          <p:nvPr>
            <p:ph type="sldNum" sz="quarter" idx="5"/>
          </p:nvPr>
        </p:nvSpPr>
        <p:spPr/>
        <p:txBody>
          <a:bodyPr/>
          <a:lstStyle/>
          <a:p>
            <a:fld id="{F78BAB2F-C783-9D4B-A4CB-0337EE734A25}" type="slidenum">
              <a:rPr lang="en-US" smtClean="0"/>
              <a:t>19</a:t>
            </a:fld>
            <a:endParaRPr lang="en-US"/>
          </a:p>
        </p:txBody>
      </p:sp>
    </p:spTree>
    <p:extLst>
      <p:ext uri="{BB962C8B-B14F-4D97-AF65-F5344CB8AC3E}">
        <p14:creationId xmlns:p14="http://schemas.microsoft.com/office/powerpoint/2010/main" val="33290770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coming weeks, we’re going to be talking about state of the art predictive modeling techniques that are becoming more and more central to the practice of medicine</a:t>
            </a:r>
          </a:p>
          <a:p>
            <a:r>
              <a:rPr lang="en-US" dirty="0"/>
              <a:t>Call it data science, machine learning, AI -- we'll see if we can unpack those terms a little bit later on – but whatever you want to call it, we've got increasingly complex models that thrive on big healthcare datasets. And they’re being used to inform healthcare decision-making, so we need to understand what they can and can’t do, know how to interpret what they’re telling us and how to use them to our advantage, and above all know how to critically evaluate them.</a:t>
            </a:r>
          </a:p>
          <a:p>
            <a:endParaRPr lang="en-US" dirty="0"/>
          </a:p>
          <a:p>
            <a:r>
              <a:rPr lang="en-US" dirty="0"/>
              <a:t>We’re going to be talking about computer vision, which has been used to identify referrable diabetic retinopathy as effectively as retina specialists.</a:t>
            </a:r>
          </a:p>
          <a:p>
            <a:r>
              <a:rPr lang="en-US" dirty="0"/>
              <a:t>This is done by applying a specific kind of predictive model, called a convolutional neural network, to fundoscopic images, and there are several papers that have reported on this specific prediction task – the example I’ve given on the left is not the only paper that’s shown this.</a:t>
            </a:r>
          </a:p>
          <a:p>
            <a:endParaRPr lang="en-US" dirty="0"/>
          </a:p>
          <a:p>
            <a:r>
              <a:rPr lang="en-US" dirty="0"/>
              <a:t>Computer vision has also been used to identify carcinomas and melanomas as effectively as dermatologists without the need for an in-person visit. This was shown in the paper cited at right, which many of you will be evaluating later in the course.</a:t>
            </a:r>
          </a:p>
        </p:txBody>
      </p:sp>
      <p:sp>
        <p:nvSpPr>
          <p:cNvPr id="4" name="Slide Number Placeholder 3"/>
          <p:cNvSpPr>
            <a:spLocks noGrp="1"/>
          </p:cNvSpPr>
          <p:nvPr>
            <p:ph type="sldNum" sz="quarter" idx="10"/>
          </p:nvPr>
        </p:nvSpPr>
        <p:spPr/>
        <p:txBody>
          <a:bodyPr/>
          <a:lstStyle/>
          <a:p>
            <a:fld id="{0175F3A6-6971-5D47-A3A5-1EDC47BAF5FB}" type="slidenum">
              <a:rPr lang="en-US" smtClean="0"/>
              <a:t>2</a:t>
            </a:fld>
            <a:endParaRPr lang="en-US"/>
          </a:p>
        </p:txBody>
      </p:sp>
    </p:spTree>
    <p:extLst>
      <p:ext uri="{BB962C8B-B14F-4D97-AF65-F5344CB8AC3E}">
        <p14:creationId xmlns:p14="http://schemas.microsoft.com/office/powerpoint/2010/main" val="14890022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proportion of negatives that we correctly predict are negatives – that’s the specificity</a:t>
            </a:r>
          </a:p>
          <a:p>
            <a:r>
              <a:rPr lang="en-US" dirty="0"/>
              <a:t>It tells us how effective we are in catching negative cases</a:t>
            </a:r>
          </a:p>
          <a:p>
            <a:r>
              <a:rPr lang="en-US" dirty="0"/>
              <a:t>Again, we’ll come back to this later</a:t>
            </a:r>
          </a:p>
          <a:p>
            <a:endParaRPr lang="en-US" dirty="0"/>
          </a:p>
        </p:txBody>
      </p:sp>
      <p:sp>
        <p:nvSpPr>
          <p:cNvPr id="4" name="Slide Number Placeholder 3"/>
          <p:cNvSpPr>
            <a:spLocks noGrp="1"/>
          </p:cNvSpPr>
          <p:nvPr>
            <p:ph type="sldNum" sz="quarter" idx="5"/>
          </p:nvPr>
        </p:nvSpPr>
        <p:spPr/>
        <p:txBody>
          <a:bodyPr/>
          <a:lstStyle/>
          <a:p>
            <a:fld id="{F78BAB2F-C783-9D4B-A4CB-0337EE734A25}" type="slidenum">
              <a:rPr lang="en-US" smtClean="0"/>
              <a:t>20</a:t>
            </a:fld>
            <a:endParaRPr lang="en-US"/>
          </a:p>
        </p:txBody>
      </p:sp>
    </p:spTree>
    <p:extLst>
      <p:ext uri="{BB962C8B-B14F-4D97-AF65-F5344CB8AC3E}">
        <p14:creationId xmlns:p14="http://schemas.microsoft.com/office/powerpoint/2010/main" val="837121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ideally we’d like to have only true negatives and true positives – in other words, perfect predictions</a:t>
            </a:r>
          </a:p>
          <a:p>
            <a:r>
              <a:rPr lang="en-US" dirty="0"/>
              <a:t>Because when we have a false positive, we may take an action, perhaps a costly one, that was unnecessary</a:t>
            </a:r>
          </a:p>
          <a:p>
            <a:r>
              <a:rPr lang="en-US" dirty="0"/>
              <a:t>And when we have a false negative, in this case we’re failing to recognize that the patient has cancer and therefore failing to intervene when we should</a:t>
            </a:r>
          </a:p>
          <a:p>
            <a:endParaRPr lang="en-US" dirty="0"/>
          </a:p>
          <a:p>
            <a:r>
              <a:rPr lang="en-US" dirty="0"/>
              <a:t>But in reality, we’re always trading off false positives for false negatives, or vice versa. We hope to find a model with a favorable tradeoff, but no model is perfect.</a:t>
            </a:r>
          </a:p>
          <a:p>
            <a:endParaRPr lang="en-US" dirty="0"/>
          </a:p>
          <a:p>
            <a:r>
              <a:rPr lang="en-US" dirty="0"/>
              <a:t>As we increase our threshold, we’re labeling more cases as negative, so our specificity goes up</a:t>
            </a:r>
          </a:p>
        </p:txBody>
      </p:sp>
      <p:sp>
        <p:nvSpPr>
          <p:cNvPr id="4" name="Slide Number Placeholder 3"/>
          <p:cNvSpPr>
            <a:spLocks noGrp="1"/>
          </p:cNvSpPr>
          <p:nvPr>
            <p:ph type="sldNum" sz="quarter" idx="5"/>
          </p:nvPr>
        </p:nvSpPr>
        <p:spPr/>
        <p:txBody>
          <a:bodyPr/>
          <a:lstStyle/>
          <a:p>
            <a:fld id="{F78BAB2F-C783-9D4B-A4CB-0337EE734A25}" type="slidenum">
              <a:rPr lang="en-US" smtClean="0"/>
              <a:t>21</a:t>
            </a:fld>
            <a:endParaRPr lang="en-US"/>
          </a:p>
        </p:txBody>
      </p:sp>
    </p:spTree>
    <p:extLst>
      <p:ext uri="{BB962C8B-B14F-4D97-AF65-F5344CB8AC3E}">
        <p14:creationId xmlns:p14="http://schemas.microsoft.com/office/powerpoint/2010/main" val="21418676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on the other hand, we’re labeling fewer cases as positive, so our sensitivity goes down</a:t>
            </a:r>
          </a:p>
          <a:p>
            <a:endParaRPr lang="en-US" dirty="0"/>
          </a:p>
          <a:p>
            <a:r>
              <a:rPr lang="en-US" dirty="0"/>
              <a:t>At this point, you may want to spend a moment to think about how changing the threshold changes the positive and negative predictive value</a:t>
            </a:r>
          </a:p>
          <a:p>
            <a:r>
              <a:rPr lang="en-US" dirty="0"/>
              <a:t>If those terms are not familiar, don’t worry – we’ll come back to them later</a:t>
            </a:r>
          </a:p>
        </p:txBody>
      </p:sp>
      <p:sp>
        <p:nvSpPr>
          <p:cNvPr id="4" name="Slide Number Placeholder 3"/>
          <p:cNvSpPr>
            <a:spLocks noGrp="1"/>
          </p:cNvSpPr>
          <p:nvPr>
            <p:ph type="sldNum" sz="quarter" idx="5"/>
          </p:nvPr>
        </p:nvSpPr>
        <p:spPr/>
        <p:txBody>
          <a:bodyPr/>
          <a:lstStyle/>
          <a:p>
            <a:fld id="{F78BAB2F-C783-9D4B-A4CB-0337EE734A25}" type="slidenum">
              <a:rPr lang="en-US" smtClean="0"/>
              <a:t>22</a:t>
            </a:fld>
            <a:endParaRPr lang="en-US"/>
          </a:p>
        </p:txBody>
      </p:sp>
    </p:spTree>
    <p:extLst>
      <p:ext uri="{BB962C8B-B14F-4D97-AF65-F5344CB8AC3E}">
        <p14:creationId xmlns:p14="http://schemas.microsoft.com/office/powerpoint/2010/main" val="275492652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having explored a range of possible thresholds, we can plot sensitivity / specificity pairs for all the thresholds we’ve considered</a:t>
            </a:r>
          </a:p>
          <a:p>
            <a:r>
              <a:rPr lang="en-US" dirty="0"/>
              <a:t>This helps us to understand how good a predictor PSA is under for a range of circumstances we might consider – </a:t>
            </a:r>
          </a:p>
          <a:p>
            <a:r>
              <a:rPr lang="en-US" dirty="0"/>
              <a:t>As an aside, we often refer to a particular threshold as an “operating point”</a:t>
            </a:r>
          </a:p>
          <a:p>
            <a:endParaRPr lang="en-US" dirty="0"/>
          </a:p>
          <a:p>
            <a:r>
              <a:rPr lang="en-US" dirty="0"/>
              <a:t>We might be more interested in catching positive cases</a:t>
            </a:r>
          </a:p>
          <a:p>
            <a:r>
              <a:rPr lang="en-US" dirty="0"/>
              <a:t>We might be more interested in ruling out cases</a:t>
            </a:r>
          </a:p>
          <a:p>
            <a:endParaRPr lang="en-US" dirty="0"/>
          </a:p>
          <a:p>
            <a:r>
              <a:rPr lang="en-US" dirty="0"/>
              <a:t>Sometimes you’ll hear about the “area under the ROC curve” – this is meant to quantify performance in a way that’s not tied to a particular threshold</a:t>
            </a:r>
          </a:p>
          <a:p>
            <a:r>
              <a:rPr lang="en-US" dirty="0"/>
              <a:t>It is often criticized, and not always the appropriate metric, but still a good one</a:t>
            </a:r>
          </a:p>
        </p:txBody>
      </p:sp>
      <p:sp>
        <p:nvSpPr>
          <p:cNvPr id="4" name="Slide Number Placeholder 3"/>
          <p:cNvSpPr>
            <a:spLocks noGrp="1"/>
          </p:cNvSpPr>
          <p:nvPr>
            <p:ph type="sldNum" sz="quarter" idx="5"/>
          </p:nvPr>
        </p:nvSpPr>
        <p:spPr/>
        <p:txBody>
          <a:bodyPr/>
          <a:lstStyle/>
          <a:p>
            <a:fld id="{9FCDE58F-843A-8447-AF7F-7BD31329CDC1}" type="slidenum">
              <a:rPr lang="en-US" smtClean="0"/>
              <a:t>23</a:t>
            </a:fld>
            <a:endParaRPr lang="en-US"/>
          </a:p>
        </p:txBody>
      </p:sp>
    </p:spTree>
    <p:extLst>
      <p:ext uri="{BB962C8B-B14F-4D97-AF65-F5344CB8AC3E}">
        <p14:creationId xmlns:p14="http://schemas.microsoft.com/office/powerpoint/2010/main" val="41051883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Hypothetically, let’s say that our clinical team tells us we NEED a sensitivity of at least 0.9</a:t>
            </a:r>
          </a:p>
          <a:p>
            <a:r>
              <a:rPr lang="en-US" dirty="0"/>
              <a:t>We can always get there – remember, always predicting “positive” gives us perfect sensitivity</a:t>
            </a:r>
          </a:p>
          <a:p>
            <a:r>
              <a:rPr lang="en-US" dirty="0"/>
              <a:t>But the sensitivity/specificity curve tells us what specificity we can expect in return</a:t>
            </a:r>
          </a:p>
        </p:txBody>
      </p:sp>
      <p:sp>
        <p:nvSpPr>
          <p:cNvPr id="4" name="Slide Number Placeholder 3"/>
          <p:cNvSpPr>
            <a:spLocks noGrp="1"/>
          </p:cNvSpPr>
          <p:nvPr>
            <p:ph type="sldNum" sz="quarter" idx="5"/>
          </p:nvPr>
        </p:nvSpPr>
        <p:spPr/>
        <p:txBody>
          <a:bodyPr/>
          <a:lstStyle/>
          <a:p>
            <a:fld id="{9FCDE58F-843A-8447-AF7F-7BD31329CDC1}" type="slidenum">
              <a:rPr lang="en-US" smtClean="0"/>
              <a:t>24</a:t>
            </a:fld>
            <a:endParaRPr lang="en-US"/>
          </a:p>
        </p:txBody>
      </p:sp>
    </p:spTree>
    <p:extLst>
      <p:ext uri="{BB962C8B-B14F-4D97-AF65-F5344CB8AC3E}">
        <p14:creationId xmlns:p14="http://schemas.microsoft.com/office/powerpoint/2010/main" val="15048387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 so that was our very first predictive model – there will be many more!</a:t>
            </a:r>
          </a:p>
          <a:p>
            <a:endParaRPr lang="en-US" dirty="0"/>
          </a:p>
          <a:p>
            <a:r>
              <a:rPr lang="en-US" dirty="0"/>
              <a:t>We’re using data – the observed PSA level – to make a prediction about whether the person has prostate cancer</a:t>
            </a:r>
          </a:p>
          <a:p>
            <a:endParaRPr lang="en-US" dirty="0"/>
          </a:p>
          <a:p>
            <a:r>
              <a:rPr lang="en-US" dirty="0"/>
              <a:t>How did we choose a good threshold?</a:t>
            </a:r>
          </a:p>
          <a:p>
            <a:r>
              <a:rPr lang="en-US" dirty="0"/>
              <a:t>Well, we collected a bunch of data -- a bunch of PSA measurements with corresponding cancer status</a:t>
            </a:r>
          </a:p>
          <a:p>
            <a:endParaRPr lang="en-US" dirty="0"/>
          </a:p>
          <a:p>
            <a:r>
              <a:rPr lang="en-US" dirty="0"/>
              <a:t>We were then able to see, based on historical data – in the course, we’ll usually call this a training set – what threshold was needed to achieve a sensitivity of 0.9</a:t>
            </a:r>
          </a:p>
          <a:p>
            <a:r>
              <a:rPr lang="en-US" dirty="0"/>
              <a:t>Having set that threshold, we can now make cancer predictions for new patients whenever we collect a PSA</a:t>
            </a:r>
          </a:p>
          <a:p>
            <a:endParaRPr lang="en-US" dirty="0"/>
          </a:p>
          <a:p>
            <a:r>
              <a:rPr lang="en-US" dirty="0"/>
              <a:t>And if we collect PSA measurements in a bunch of new patients, then assess their cancer status, we can see how well our threshold performs in the new cohort, which we didn’t use to select the threshold</a:t>
            </a:r>
          </a:p>
          <a:p>
            <a:r>
              <a:rPr lang="en-US" dirty="0"/>
              <a:t>In other words, we can see how well our model generalizes to the new cohort.</a:t>
            </a:r>
          </a:p>
          <a:p>
            <a:endParaRPr lang="en-US" dirty="0"/>
          </a:p>
          <a:p>
            <a:r>
              <a:rPr lang="en-US" dirty="0"/>
              <a:t>If the new cohort is a lot like the old one, then we’d expect the threshold would perform about as well</a:t>
            </a:r>
          </a:p>
          <a:p>
            <a:r>
              <a:rPr lang="en-US" dirty="0"/>
              <a:t>But if the new is systematically different – say, an older cohort – then the threshold might perform very differently</a:t>
            </a:r>
          </a:p>
        </p:txBody>
      </p:sp>
      <p:sp>
        <p:nvSpPr>
          <p:cNvPr id="4" name="Slide Number Placeholder 3"/>
          <p:cNvSpPr>
            <a:spLocks noGrp="1"/>
          </p:cNvSpPr>
          <p:nvPr>
            <p:ph type="sldNum" sz="quarter" idx="5"/>
          </p:nvPr>
        </p:nvSpPr>
        <p:spPr/>
        <p:txBody>
          <a:bodyPr/>
          <a:lstStyle/>
          <a:p>
            <a:fld id="{F78BAB2F-C783-9D4B-A4CB-0337EE734A25}" type="slidenum">
              <a:rPr lang="en-US" smtClean="0"/>
              <a:t>25</a:t>
            </a:fld>
            <a:endParaRPr lang="en-US"/>
          </a:p>
        </p:txBody>
      </p:sp>
    </p:spTree>
    <p:extLst>
      <p:ext uri="{BB962C8B-B14F-4D97-AF65-F5344CB8AC3E}">
        <p14:creationId xmlns:p14="http://schemas.microsoft.com/office/powerpoint/2010/main" val="32737061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US" dirty="0"/>
              <a:t>Now let’s go back to the more general case: still simple, but not quite as simple as before</a:t>
            </a:r>
          </a:p>
          <a:p>
            <a:pPr marL="171450" indent="-171450">
              <a:buFontTx/>
              <a:buChar char="-"/>
            </a:pPr>
            <a:endParaRPr lang="en-US" dirty="0"/>
          </a:p>
          <a:p>
            <a:pPr marL="171450" indent="-171450">
              <a:buFontTx/>
              <a:buChar char="-"/>
            </a:pPr>
            <a:r>
              <a:rPr lang="en-US" dirty="0"/>
              <a:t>We’d like to learn an equation that best predicts y based on x, which is a collection of measurements, or </a:t>
            </a:r>
            <a:r>
              <a:rPr lang="en-US" i="1" dirty="0"/>
              <a:t>features</a:t>
            </a:r>
            <a:r>
              <a:rPr lang="en-US" i="0" dirty="0"/>
              <a:t>, rather than a single measurement</a:t>
            </a:r>
            <a:endParaRPr lang="en-US" dirty="0"/>
          </a:p>
          <a:p>
            <a:pPr marL="171450" indent="-171450">
              <a:buFontTx/>
              <a:buChar char="-"/>
            </a:pPr>
            <a:endParaRPr lang="en-US" dirty="0"/>
          </a:p>
          <a:p>
            <a:pPr marL="171450" indent="-171450">
              <a:buFontTx/>
              <a:buChar char="-"/>
            </a:pPr>
            <a:r>
              <a:rPr lang="en-US" dirty="0"/>
              <a:t>So how do we do it?</a:t>
            </a:r>
          </a:p>
          <a:p>
            <a:pPr marL="171450" indent="-171450">
              <a:buFontTx/>
              <a:buChar char="-"/>
            </a:pPr>
            <a:endParaRPr lang="en-US" dirty="0"/>
          </a:p>
          <a:p>
            <a:pPr marL="171450" indent="-171450">
              <a:buFontTx/>
              <a:buChar char="-"/>
            </a:pPr>
            <a:r>
              <a:rPr lang="en-US" dirty="0"/>
              <a:t>Well, first we need to decide on the form of the equation – we can think of this as selecting a type of model</a:t>
            </a:r>
          </a:p>
          <a:p>
            <a:pPr marL="171450" indent="-171450">
              <a:buFontTx/>
              <a:buChar char="-"/>
            </a:pPr>
            <a:r>
              <a:rPr lang="en-US" dirty="0"/>
              <a:t>In this course, we’ll often choose logistic regression as our model – describing this model is the next topic we’ll cover</a:t>
            </a:r>
          </a:p>
          <a:p>
            <a:pPr marL="171450" indent="-171450">
              <a:buFontTx/>
              <a:buChar char="-"/>
            </a:pPr>
            <a:endParaRPr lang="en-US" dirty="0"/>
          </a:p>
          <a:p>
            <a:pPr marL="171450" indent="-171450">
              <a:buFontTx/>
              <a:buChar char="-"/>
            </a:pPr>
            <a:r>
              <a:rPr lang="en-US" dirty="0"/>
              <a:t>Then we’ll need to tune the equation – find specific parameters, or model coefficients, that predict y best</a:t>
            </a:r>
          </a:p>
          <a:p>
            <a:pPr marL="171450" indent="-171450">
              <a:buFontTx/>
              <a:buChar char="-"/>
            </a:pPr>
            <a:r>
              <a:rPr lang="en-US" dirty="0"/>
              <a:t>This is called “learning”, or “training” the model</a:t>
            </a:r>
          </a:p>
          <a:p>
            <a:pPr marL="171450" indent="-171450">
              <a:buFontTx/>
              <a:buChar char="-"/>
            </a:pPr>
            <a:endParaRPr lang="en-US" dirty="0"/>
          </a:p>
          <a:p>
            <a:pPr marL="171450" indent="-171450">
              <a:buFontTx/>
              <a:buChar char="-"/>
            </a:pPr>
            <a:r>
              <a:rPr lang="en-US" dirty="0"/>
              <a:t>How do we do it? Well, just like in the PSA example, we’ll need a “training set” of historical data</a:t>
            </a:r>
          </a:p>
        </p:txBody>
      </p:sp>
      <p:sp>
        <p:nvSpPr>
          <p:cNvPr id="4" name="Slide Number Placeholder 3"/>
          <p:cNvSpPr>
            <a:spLocks noGrp="1"/>
          </p:cNvSpPr>
          <p:nvPr>
            <p:ph type="sldNum" sz="quarter" idx="10"/>
          </p:nvPr>
        </p:nvSpPr>
        <p:spPr/>
        <p:txBody>
          <a:bodyPr/>
          <a:lstStyle/>
          <a:p>
            <a:fld id="{DB333E9F-084A-8543-BC6F-0AE70009C29B}" type="slidenum">
              <a:rPr lang="en-US" smtClean="0"/>
              <a:t>26</a:t>
            </a:fld>
            <a:endParaRPr lang="en-US"/>
          </a:p>
        </p:txBody>
      </p:sp>
    </p:spTree>
    <p:extLst>
      <p:ext uri="{BB962C8B-B14F-4D97-AF65-F5344CB8AC3E}">
        <p14:creationId xmlns:p14="http://schemas.microsoft.com/office/powerpoint/2010/main" val="11868444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we’re going to collect a bunch of data – pairs of x’s and y’s</a:t>
            </a:r>
          </a:p>
          <a:p>
            <a:r>
              <a:rPr lang="en-US" dirty="0"/>
              <a:t>And we want to choose the parameters that predict y best based on the x’s, on average, across this dataset</a:t>
            </a:r>
          </a:p>
          <a:p>
            <a:endParaRPr lang="en-US" dirty="0"/>
          </a:p>
          <a:p>
            <a:r>
              <a:rPr lang="en-US" dirty="0"/>
              <a:t>One set of parameters might do a good job predicting y1 based on x1, but not do a good job predicting y3 from x3. We want the parameters that give us the best prediction in this dataset, on average</a:t>
            </a:r>
          </a:p>
          <a:p>
            <a:r>
              <a:rPr lang="en-US" dirty="0"/>
              <a:t>We’ll formalize this idea later through the idea of a “loss function”</a:t>
            </a:r>
          </a:p>
        </p:txBody>
      </p:sp>
      <p:sp>
        <p:nvSpPr>
          <p:cNvPr id="4" name="Slide Number Placeholder 3"/>
          <p:cNvSpPr>
            <a:spLocks noGrp="1"/>
          </p:cNvSpPr>
          <p:nvPr>
            <p:ph type="sldNum" sz="quarter" idx="10"/>
          </p:nvPr>
        </p:nvSpPr>
        <p:spPr/>
        <p:txBody>
          <a:bodyPr/>
          <a:lstStyle/>
          <a:p>
            <a:fld id="{DB333E9F-084A-8543-BC6F-0AE70009C29B}" type="slidenum">
              <a:rPr lang="en-US" smtClean="0"/>
              <a:t>27</a:t>
            </a:fld>
            <a:endParaRPr lang="en-US"/>
          </a:p>
        </p:txBody>
      </p:sp>
    </p:spTree>
    <p:extLst>
      <p:ext uri="{BB962C8B-B14F-4D97-AF65-F5344CB8AC3E}">
        <p14:creationId xmlns:p14="http://schemas.microsoft.com/office/powerpoint/2010/main" val="18848236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Once we decide on parameters, then, when we see a NEW value of x, we simply plug it into our “learned” equation, and it tells us what we expect y to be. </a:t>
            </a:r>
          </a:p>
          <a:p>
            <a:r>
              <a:rPr lang="en-US" dirty="0"/>
              <a:t>This is the prediction made by our predictive model.</a:t>
            </a:r>
          </a:p>
        </p:txBody>
      </p:sp>
      <p:sp>
        <p:nvSpPr>
          <p:cNvPr id="4" name="Slide Number Placeholder 3"/>
          <p:cNvSpPr>
            <a:spLocks noGrp="1"/>
          </p:cNvSpPr>
          <p:nvPr>
            <p:ph type="sldNum" sz="quarter" idx="10"/>
          </p:nvPr>
        </p:nvSpPr>
        <p:spPr/>
        <p:txBody>
          <a:bodyPr/>
          <a:lstStyle/>
          <a:p>
            <a:fld id="{DB333E9F-084A-8543-BC6F-0AE70009C29B}" type="slidenum">
              <a:rPr lang="en-US" smtClean="0"/>
              <a:t>28</a:t>
            </a:fld>
            <a:endParaRPr lang="en-US"/>
          </a:p>
        </p:txBody>
      </p:sp>
    </p:spTree>
    <p:extLst>
      <p:ext uri="{BB962C8B-B14F-4D97-AF65-F5344CB8AC3E}">
        <p14:creationId xmlns:p14="http://schemas.microsoft.com/office/powerpoint/2010/main" val="36049160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bullet points</a:t>
            </a:r>
          </a:p>
          <a:p>
            <a:endParaRPr lang="en-US" dirty="0"/>
          </a:p>
          <a:p>
            <a:r>
              <a:rPr lang="en-US" dirty="0"/>
              <a:t>Thank for listening and see you next time!</a:t>
            </a:r>
          </a:p>
        </p:txBody>
      </p:sp>
      <p:sp>
        <p:nvSpPr>
          <p:cNvPr id="4" name="Slide Number Placeholder 3"/>
          <p:cNvSpPr>
            <a:spLocks noGrp="1"/>
          </p:cNvSpPr>
          <p:nvPr>
            <p:ph type="sldNum" sz="quarter" idx="5"/>
          </p:nvPr>
        </p:nvSpPr>
        <p:spPr/>
        <p:txBody>
          <a:bodyPr/>
          <a:lstStyle/>
          <a:p>
            <a:fld id="{4DCBF740-D535-F744-89A8-4E42B3D6BD32}" type="slidenum">
              <a:rPr lang="en-US" smtClean="0"/>
              <a:t>29</a:t>
            </a:fld>
            <a:endParaRPr lang="en-US"/>
          </a:p>
        </p:txBody>
      </p:sp>
    </p:spTree>
    <p:extLst>
      <p:ext uri="{BB962C8B-B14F-4D97-AF65-F5344CB8AC3E}">
        <p14:creationId xmlns:p14="http://schemas.microsoft.com/office/powerpoint/2010/main" val="5561400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that we’ll be talking about natural language processing – NLP -- which allows us to make predictions associated with clinical notes and other documents</a:t>
            </a:r>
          </a:p>
          <a:p>
            <a:endParaRPr lang="en-US" dirty="0"/>
          </a:p>
          <a:p>
            <a:r>
              <a:rPr lang="en-US" dirty="0"/>
              <a:t>On the left, we have a reference to a paper in which NLP was used to read radiology reports and determine whether a number of specific findings were present. The image shows a mass effect –brain tissue has been pushed to one side by bleeding outside the membrane surrounding the brain – which is one of the findings that this model can identify from radiology reports. Again, this I’m showing the image here, but this model is working from the reports, not the images themselves.</a:t>
            </a:r>
          </a:p>
          <a:p>
            <a:endParaRPr lang="en-US" dirty="0"/>
          </a:p>
          <a:p>
            <a:r>
              <a:rPr lang="en-US" dirty="0"/>
              <a:t>And then on the right, we have a paper showing that NLP – specifically, a type of model called a recurrent neural network that is commonly used in NLP – was better than a bunch of different expert systems at de-</a:t>
            </a:r>
            <a:r>
              <a:rPr lang="en-US" dirty="0" err="1"/>
              <a:t>idenfying</a:t>
            </a:r>
            <a:r>
              <a:rPr lang="en-US" dirty="0"/>
              <a:t> discharge summaries. De-identifying clinical text is incredibly time consuming, so having a tool that’s able to do this well is quite useful</a:t>
            </a:r>
          </a:p>
        </p:txBody>
      </p:sp>
      <p:sp>
        <p:nvSpPr>
          <p:cNvPr id="4" name="Slide Number Placeholder 3"/>
          <p:cNvSpPr>
            <a:spLocks noGrp="1"/>
          </p:cNvSpPr>
          <p:nvPr>
            <p:ph type="sldNum" sz="quarter" idx="5"/>
          </p:nvPr>
        </p:nvSpPr>
        <p:spPr/>
        <p:txBody>
          <a:bodyPr/>
          <a:lstStyle/>
          <a:p>
            <a:fld id="{9FCDE58F-843A-8447-AF7F-7BD31329CDC1}" type="slidenum">
              <a:rPr lang="en-US" smtClean="0"/>
              <a:t>3</a:t>
            </a:fld>
            <a:endParaRPr lang="en-US"/>
          </a:p>
        </p:txBody>
      </p:sp>
    </p:spTree>
    <p:extLst>
      <p:ext uri="{BB962C8B-B14F-4D97-AF65-F5344CB8AC3E}">
        <p14:creationId xmlns:p14="http://schemas.microsoft.com/office/powerpoint/2010/main" val="1182240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Toward the end of the course, we’ll be talking about sequential data – for example, we might have repeated measurements collected over time</a:t>
            </a:r>
          </a:p>
          <a:p>
            <a:endParaRPr lang="en-US" dirty="0"/>
          </a:p>
          <a:p>
            <a:r>
              <a:rPr lang="en-US" dirty="0"/>
              <a:t>There are lots of things you can do with data like that. But one area that’s progressing really rapidly right now, it involves models that make a sequence of decisions in real time based on measurements as those measurements are collected</a:t>
            </a:r>
          </a:p>
          <a:p>
            <a:endParaRPr lang="en-US" dirty="0"/>
          </a:p>
          <a:p>
            <a:r>
              <a:rPr lang="en-US" dirty="0"/>
              <a:t>For example, we might like to build a system that continuously monitors blood glucose in someone with diabetes, then administers an appropriate amount of insulin in response. This is called an “artificial pancreas”, and as you may know, there are FDA-approved devices that do just this.</a:t>
            </a:r>
          </a:p>
          <a:p>
            <a:r>
              <a:rPr lang="en-US" dirty="0"/>
              <a:t>Or, we might be interested in systems that help us optimize outcomes among patients with sepsis in the ICU. In the paper referenced at right, the authors develop a system that recommends appropriate fluid and vasopressor administration based on measurements available at the bedside</a:t>
            </a:r>
          </a:p>
          <a:p>
            <a:endParaRPr lang="en-US" dirty="0"/>
          </a:p>
          <a:p>
            <a:r>
              <a:rPr lang="en-US" dirty="0"/>
              <a:t>These sequential decision-making problems can be tackled with a group of machine learning techniques called reinforcement learning</a:t>
            </a:r>
          </a:p>
          <a:p>
            <a:r>
              <a:rPr lang="en-US" dirty="0"/>
              <a:t>But more generally, we’ll be thinking about models that make one or more predictions or decisions based on time series or sequential data</a:t>
            </a:r>
          </a:p>
        </p:txBody>
      </p:sp>
      <p:sp>
        <p:nvSpPr>
          <p:cNvPr id="4" name="Slide Number Placeholder 3"/>
          <p:cNvSpPr>
            <a:spLocks noGrp="1"/>
          </p:cNvSpPr>
          <p:nvPr>
            <p:ph type="sldNum" sz="quarter" idx="10"/>
          </p:nvPr>
        </p:nvSpPr>
        <p:spPr/>
        <p:txBody>
          <a:bodyPr/>
          <a:lstStyle/>
          <a:p>
            <a:fld id="{0175F3A6-6971-5D47-A3A5-1EDC47BAF5FB}" type="slidenum">
              <a:rPr lang="en-US" smtClean="0"/>
              <a:t>4</a:t>
            </a:fld>
            <a:endParaRPr lang="en-US"/>
          </a:p>
        </p:txBody>
      </p:sp>
    </p:spTree>
    <p:extLst>
      <p:ext uri="{BB962C8B-B14F-4D97-AF65-F5344CB8AC3E}">
        <p14:creationId xmlns:p14="http://schemas.microsoft.com/office/powerpoint/2010/main" val="30922791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These examples span a very broad range of techniques and very different types of data, and there’s an incredible amount of depth to each of these areas</a:t>
            </a:r>
          </a:p>
          <a:p>
            <a:endParaRPr lang="en-US" dirty="0"/>
          </a:p>
          <a:p>
            <a:r>
              <a:rPr lang="en-US" dirty="0"/>
              <a:t>But they all have something really important in common.</a:t>
            </a:r>
          </a:p>
          <a:p>
            <a:r>
              <a:rPr lang="en-US" dirty="0"/>
              <a:t>In each of these cases, we have a machine that receives data and makes a prediction in response.</a:t>
            </a:r>
          </a:p>
          <a:p>
            <a:endParaRPr lang="en-US" dirty="0"/>
          </a:p>
          <a:p>
            <a:r>
              <a:rPr lang="en-US" dirty="0"/>
              <a:t>And when designing such a machine, the goal is to make predictions that are as good as possible – later we’ll talk about what it means for predictions to be “good” -- given the relevant information available in the data.</a:t>
            </a:r>
          </a:p>
          <a:p>
            <a:endParaRPr lang="en-US" dirty="0"/>
          </a:p>
          <a:p>
            <a:r>
              <a:rPr lang="en-US" dirty="0"/>
              <a:t>Data goes in, and predictions come out – the data might be images, text, vital signs, and much more – and the predictions might be labels, numbers, or decisions</a:t>
            </a:r>
          </a:p>
          <a:p>
            <a:r>
              <a:rPr lang="en-US" dirty="0"/>
              <a:t>We’re concerned with making those predictions as accurate and/or as useful as possible</a:t>
            </a:r>
          </a:p>
        </p:txBody>
      </p:sp>
      <p:sp>
        <p:nvSpPr>
          <p:cNvPr id="4" name="Slide Number Placeholder 3"/>
          <p:cNvSpPr>
            <a:spLocks noGrp="1"/>
          </p:cNvSpPr>
          <p:nvPr>
            <p:ph type="sldNum" sz="quarter" idx="10"/>
          </p:nvPr>
        </p:nvSpPr>
        <p:spPr/>
        <p:txBody>
          <a:bodyPr/>
          <a:lstStyle/>
          <a:p>
            <a:fld id="{DB333E9F-084A-8543-BC6F-0AE70009C29B}" type="slidenum">
              <a:rPr lang="en-US" smtClean="0"/>
              <a:t>5</a:t>
            </a:fld>
            <a:endParaRPr lang="en-US"/>
          </a:p>
        </p:txBody>
      </p:sp>
    </p:spTree>
    <p:extLst>
      <p:ext uri="{BB962C8B-B14F-4D97-AF65-F5344CB8AC3E}">
        <p14:creationId xmlns:p14="http://schemas.microsoft.com/office/powerpoint/2010/main" val="25001091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computer vision, the data is an image, and the prediction is often (though not always) a binary label – yes or no – that represents the model’s best guess about whether some finding or characteristic that we care about is present. In this case, we have a fundoscopic image, and the model’s predicting whether referrable diabetic retinopathy is present</a:t>
            </a:r>
          </a:p>
          <a:p>
            <a:r>
              <a:rPr lang="en-US" dirty="0"/>
              <a:t>We could also view this prediction as a decision, namely, whether or not to refer the patient</a:t>
            </a:r>
          </a:p>
        </p:txBody>
      </p:sp>
      <p:sp>
        <p:nvSpPr>
          <p:cNvPr id="4" name="Slide Number Placeholder 3"/>
          <p:cNvSpPr>
            <a:spLocks noGrp="1"/>
          </p:cNvSpPr>
          <p:nvPr>
            <p:ph type="sldNum" sz="quarter" idx="5"/>
          </p:nvPr>
        </p:nvSpPr>
        <p:spPr/>
        <p:txBody>
          <a:bodyPr/>
          <a:lstStyle/>
          <a:p>
            <a:fld id="{9FCDE58F-843A-8447-AF7F-7BD31329CDC1}" type="slidenum">
              <a:rPr lang="en-US" smtClean="0"/>
              <a:t>6</a:t>
            </a:fld>
            <a:endParaRPr lang="en-US"/>
          </a:p>
        </p:txBody>
      </p:sp>
    </p:spTree>
    <p:extLst>
      <p:ext uri="{BB962C8B-B14F-4D97-AF65-F5344CB8AC3E}">
        <p14:creationId xmlns:p14="http://schemas.microsoft.com/office/powerpoint/2010/main" val="12786490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natural language processing, the data is a document or portion of text, and again, the prediction is often a binary label – yes or no – indicating whether the note mentions or suggests some finding of interest</a:t>
            </a:r>
          </a:p>
          <a:p>
            <a:r>
              <a:rPr lang="en-US" dirty="0"/>
              <a:t>Now the prediction doesn’t have to be a yes or a no – it could be a numeric value, or it could be a label other than yes or no</a:t>
            </a:r>
          </a:p>
          <a:p>
            <a:r>
              <a:rPr lang="en-US" dirty="0"/>
              <a:t>And later in the course, we’ll consider some prediction tasks that are even more complicated</a:t>
            </a:r>
          </a:p>
          <a:p>
            <a:r>
              <a:rPr lang="en-US" dirty="0"/>
              <a:t>But in this course, we’ll be focusing on yes or no predictions for the most part. This is called binary classification.</a:t>
            </a:r>
          </a:p>
          <a:p>
            <a:endParaRPr lang="en-US" dirty="0"/>
          </a:p>
          <a:p>
            <a:r>
              <a:rPr lang="en-US" dirty="0"/>
              <a:t>Here at Duke, we’ve been using clinical notes to predict whether young children are at risk of developing autism later in life</a:t>
            </a:r>
          </a:p>
          <a:p>
            <a:endParaRPr lang="en-US" dirty="0"/>
          </a:p>
          <a:p>
            <a:r>
              <a:rPr lang="en-US" dirty="0"/>
              <a:t>Similar to before, we can view this prediction as the model’s belief about whether autism is or will be present, but we can also view it as a recommendation about whether to intervene</a:t>
            </a:r>
          </a:p>
        </p:txBody>
      </p:sp>
      <p:sp>
        <p:nvSpPr>
          <p:cNvPr id="4" name="Slide Number Placeholder 3"/>
          <p:cNvSpPr>
            <a:spLocks noGrp="1"/>
          </p:cNvSpPr>
          <p:nvPr>
            <p:ph type="sldNum" sz="quarter" idx="5"/>
          </p:nvPr>
        </p:nvSpPr>
        <p:spPr/>
        <p:txBody>
          <a:bodyPr/>
          <a:lstStyle/>
          <a:p>
            <a:fld id="{9FCDE58F-843A-8447-AF7F-7BD31329CDC1}" type="slidenum">
              <a:rPr lang="en-US" smtClean="0"/>
              <a:t>7</a:t>
            </a:fld>
            <a:endParaRPr lang="en-US"/>
          </a:p>
        </p:txBody>
      </p:sp>
    </p:spTree>
    <p:extLst>
      <p:ext uri="{BB962C8B-B14F-4D97-AF65-F5344CB8AC3E}">
        <p14:creationId xmlns:p14="http://schemas.microsoft.com/office/powerpoint/2010/main" val="26029519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reinforcement learning, things get a little more abstract.</a:t>
            </a:r>
          </a:p>
          <a:p>
            <a:r>
              <a:rPr lang="en-US" dirty="0"/>
              <a:t>Here we’re considering a system that has been trained to play the game Go</a:t>
            </a:r>
          </a:p>
          <a:p>
            <a:endParaRPr lang="en-US" dirty="0"/>
          </a:p>
          <a:p>
            <a:r>
              <a:rPr lang="en-US" dirty="0"/>
              <a:t>As input, it receives the current board state – I sometimes like to call this the “state of the world”, as far as the model is concerned, because it’s all the information relevant to the decision at hand – and based on the board state, it predicts which move it should make next to give it the best chance of winning</a:t>
            </a:r>
          </a:p>
          <a:p>
            <a:endParaRPr lang="en-US" dirty="0"/>
          </a:p>
          <a:p>
            <a:r>
              <a:rPr lang="en-US" dirty="0"/>
              <a:t>In the sepsis management example from before, the “state of the world” is the patient’s physiologic status.</a:t>
            </a:r>
          </a:p>
        </p:txBody>
      </p:sp>
      <p:sp>
        <p:nvSpPr>
          <p:cNvPr id="4" name="Slide Number Placeholder 3"/>
          <p:cNvSpPr>
            <a:spLocks noGrp="1"/>
          </p:cNvSpPr>
          <p:nvPr>
            <p:ph type="sldNum" sz="quarter" idx="5"/>
          </p:nvPr>
        </p:nvSpPr>
        <p:spPr/>
        <p:txBody>
          <a:bodyPr/>
          <a:lstStyle/>
          <a:p>
            <a:fld id="{9FCDE58F-843A-8447-AF7F-7BD31329CDC1}" type="slidenum">
              <a:rPr lang="en-US" smtClean="0"/>
              <a:t>8</a:t>
            </a:fld>
            <a:endParaRPr lang="en-US"/>
          </a:p>
        </p:txBody>
      </p:sp>
    </p:spTree>
    <p:extLst>
      <p:ext uri="{BB962C8B-B14F-4D97-AF65-F5344CB8AC3E}">
        <p14:creationId xmlns:p14="http://schemas.microsoft.com/office/powerpoint/2010/main" val="3183988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US" dirty="0"/>
              <a:t>Let’s now set those examples aside and look at the general case</a:t>
            </a:r>
          </a:p>
          <a:p>
            <a:pPr marL="171450" indent="-171450">
              <a:buFontTx/>
              <a:buChar char="-"/>
            </a:pPr>
            <a:endParaRPr lang="en-US" dirty="0"/>
          </a:p>
          <a:p>
            <a:pPr marL="171450" indent="-171450">
              <a:buFontTx/>
              <a:buChar char="-"/>
            </a:pPr>
            <a:r>
              <a:rPr lang="en-US" dirty="0"/>
              <a:t>Suppose we have a vector of measurements (x) -- these will be the inputs to our predictive model</a:t>
            </a:r>
          </a:p>
          <a:p>
            <a:pPr marL="171450" indent="-171450">
              <a:buFontTx/>
              <a:buChar char="-"/>
            </a:pPr>
            <a:r>
              <a:rPr lang="en-US" dirty="0"/>
              <a:t>In this class we’ll call them features or predictors. You might also hear them called variables or independent variables, or even covariates</a:t>
            </a:r>
          </a:p>
          <a:p>
            <a:pPr marL="171450" indent="-171450">
              <a:buFontTx/>
              <a:buChar char="-"/>
            </a:pPr>
            <a:endParaRPr lang="en-US" dirty="0"/>
          </a:p>
          <a:p>
            <a:pPr marL="171450" indent="-171450">
              <a:buFontTx/>
              <a:buChar char="-"/>
            </a:pPr>
            <a:r>
              <a:rPr lang="en-US" dirty="0"/>
              <a:t>Associated with the features is a value or label (y) – again, this could be a binary label, a categorical label where there are more than two possible categories, or a numeric value, but in this course it’ll usually be a binary label – in other words, a yes/no prediction</a:t>
            </a:r>
          </a:p>
          <a:p>
            <a:pPr marL="171450" indent="-171450">
              <a:buFontTx/>
              <a:buChar char="-"/>
            </a:pPr>
            <a:r>
              <a:rPr lang="en-US" dirty="0"/>
              <a:t>We’d like to be able to take a given set of features (x) and make an accurate prediction about the corresponding value of (y)</a:t>
            </a:r>
          </a:p>
          <a:p>
            <a:pPr marL="171450" indent="-171450">
              <a:buFontTx/>
              <a:buChar char="-"/>
            </a:pPr>
            <a:endParaRPr lang="en-US" dirty="0"/>
          </a:p>
          <a:p>
            <a:pPr marL="171450" indent="-171450">
              <a:buFontTx/>
              <a:buChar char="-"/>
            </a:pPr>
            <a:r>
              <a:rPr lang="en-US" dirty="0"/>
              <a:t>And the thing that connects (x) to (y) – this is the ‘machine’ in machine learning – it’s the predictive model</a:t>
            </a:r>
          </a:p>
          <a:p>
            <a:pPr marL="171450" indent="-171450">
              <a:buFontTx/>
              <a:buChar char="-"/>
            </a:pPr>
            <a:r>
              <a:rPr lang="en-US" dirty="0"/>
              <a:t>Fundamentally the model itself is a mathematical equation, but it’s typically implemented as a computer program</a:t>
            </a:r>
          </a:p>
        </p:txBody>
      </p:sp>
      <p:sp>
        <p:nvSpPr>
          <p:cNvPr id="4" name="Slide Number Placeholder 3"/>
          <p:cNvSpPr>
            <a:spLocks noGrp="1"/>
          </p:cNvSpPr>
          <p:nvPr>
            <p:ph type="sldNum" sz="quarter" idx="10"/>
          </p:nvPr>
        </p:nvSpPr>
        <p:spPr/>
        <p:txBody>
          <a:bodyPr/>
          <a:lstStyle/>
          <a:p>
            <a:fld id="{DB333E9F-084A-8543-BC6F-0AE70009C29B}" type="slidenum">
              <a:rPr lang="en-US" smtClean="0"/>
              <a:t>9</a:t>
            </a:fld>
            <a:endParaRPr lang="en-US"/>
          </a:p>
        </p:txBody>
      </p:sp>
    </p:spTree>
    <p:extLst>
      <p:ext uri="{BB962C8B-B14F-4D97-AF65-F5344CB8AC3E}">
        <p14:creationId xmlns:p14="http://schemas.microsoft.com/office/powerpoint/2010/main" val="1860936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0EAC0-7EE4-8E42-B1C2-4CB870E8B8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51ADB64-E88E-334C-9727-26D241B11F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55AA4D4-C81F-2A46-9CE0-408304C5E100}"/>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6F22B524-D131-C14A-B4EA-7674222B17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CD6ECC-2319-4C4D-BAA8-6F07B6B50C64}"/>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33319269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79A54-7104-6D43-B77B-E31A8ABCC6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E9DE50B-25D8-F54B-AF6F-45F9C8F4219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CE11B50-4759-7E48-A3B3-084CC9281F1B}"/>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AD7FDAF0-09F4-094A-A55B-1F0BBAD322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48051-800F-114C-8C45-C1277DA67AD4}"/>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755167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B8658FD-490A-E241-912E-99568E73360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4E67947-8066-AA4C-94BF-1C127F65F5C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18EC4B-186A-5944-98F5-06F3BBA10BE6}"/>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D74B9FC9-BBC3-A646-B4B3-20AAEE83F7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07C1E8-0E9B-2744-8371-43EE12CA6155}"/>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2599037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34B84-5F70-5941-AF11-7EF39322EA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CCEEC53-AE0B-F548-B2B6-CAF6F48BA5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486525-A116-0443-A498-4703EC850C92}"/>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4BAFFA22-7A3A-0345-AD0B-78457EB000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C9064A-C236-9D4C-88C1-EE1B733482BD}"/>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30626963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886C2-F26A-2F4A-8AE8-776C6038AA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A1CA6DA-B73F-C24E-B76B-B65328E1D2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78C9387-8FC3-6347-BE1E-74ED125F3DEE}"/>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303DD8B0-E27E-CE40-8CC0-A79C6B9189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EE5FDF-F805-C446-A59B-C53A780FDEFE}"/>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39097388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73949-5351-1345-8056-08EDEC2860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A4F1255-ADE2-8745-A338-7425897E866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D70AC3-0502-0541-9EE4-05DFB82E7C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B7A94A2-98A9-1F45-95B5-87A0A27758CA}"/>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6" name="Footer Placeholder 5">
            <a:extLst>
              <a:ext uri="{FF2B5EF4-FFF2-40B4-BE49-F238E27FC236}">
                <a16:creationId xmlns:a16="http://schemas.microsoft.com/office/drawing/2014/main" id="{D982EBF9-E649-234D-ADF8-CB8410EED5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75E0F7B-E5C9-5C4F-A3F3-B3FD3EDF337E}"/>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1541092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348A7-6AA9-0349-B413-CFB697856A4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F5BD36-E274-E84E-AFB2-7069B75155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7E68C76-5C2F-CC47-8356-55FB59F8DAB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3A3B1E-A87F-D74C-8162-609999F0AA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6BB5F7-8A27-BB46-8AB8-F584910DB4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9300081-0EA9-4B47-B39A-06D0A0503F7A}"/>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8" name="Footer Placeholder 7">
            <a:extLst>
              <a:ext uri="{FF2B5EF4-FFF2-40B4-BE49-F238E27FC236}">
                <a16:creationId xmlns:a16="http://schemas.microsoft.com/office/drawing/2014/main" id="{5E301329-D01F-E544-8BE8-3886F45530C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639FBF-C662-0445-9853-34B53B3BFED5}"/>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31701028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15CEA-65A5-174E-B09E-EA9E6F58DF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E31C386-88A6-2B42-A209-82AC02ABBB0D}"/>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4" name="Footer Placeholder 3">
            <a:extLst>
              <a:ext uri="{FF2B5EF4-FFF2-40B4-BE49-F238E27FC236}">
                <a16:creationId xmlns:a16="http://schemas.microsoft.com/office/drawing/2014/main" id="{AC031FD6-FBAD-5D41-96CF-497610F2E72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D25731-159B-A342-B8C4-8832563E2BCB}"/>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5651910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281738-DBE5-AA4B-9819-90A2A7A42B45}"/>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3" name="Footer Placeholder 2">
            <a:extLst>
              <a:ext uri="{FF2B5EF4-FFF2-40B4-BE49-F238E27FC236}">
                <a16:creationId xmlns:a16="http://schemas.microsoft.com/office/drawing/2014/main" id="{9025D9AE-9F82-3642-B04C-4E542DE2B2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FD643A5-DD80-824E-9730-F6B5C60A4431}"/>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5895304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A2A58-4D0F-CE4A-9FC3-02A7FE12C5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80B8D7-968F-BA41-A577-20E5B0BBBB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2D7E873-ABFD-4249-AA2E-A910D04D2E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379B46-4EFA-7D48-98BD-1E62243B0DB9}"/>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6" name="Footer Placeholder 5">
            <a:extLst>
              <a:ext uri="{FF2B5EF4-FFF2-40B4-BE49-F238E27FC236}">
                <a16:creationId xmlns:a16="http://schemas.microsoft.com/office/drawing/2014/main" id="{E2D1FE4C-EBA3-DC46-832A-DFF70DA2CE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0D4AED-17D6-D84F-A605-723C79D38E3D}"/>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29886041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C667C-F701-B947-AD78-79E0BC6879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B3A8343-4249-B24B-9238-A2FB875F95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CF6BD6-63E1-DD4A-B603-D5785A2B4F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6E3CA6-5D87-AC43-80AF-4CE3DFD55F55}"/>
              </a:ext>
            </a:extLst>
          </p:cNvPr>
          <p:cNvSpPr>
            <a:spLocks noGrp="1"/>
          </p:cNvSpPr>
          <p:nvPr>
            <p:ph type="dt" sz="half" idx="10"/>
          </p:nvPr>
        </p:nvSpPr>
        <p:spPr/>
        <p:txBody>
          <a:bodyPr/>
          <a:lstStyle/>
          <a:p>
            <a:fld id="{0790BDD8-83A3-CF42-82E3-F301E055AE8B}" type="datetimeFigureOut">
              <a:rPr lang="en-US" smtClean="0"/>
              <a:t>4/27/22</a:t>
            </a:fld>
            <a:endParaRPr lang="en-US"/>
          </a:p>
        </p:txBody>
      </p:sp>
      <p:sp>
        <p:nvSpPr>
          <p:cNvPr id="6" name="Footer Placeholder 5">
            <a:extLst>
              <a:ext uri="{FF2B5EF4-FFF2-40B4-BE49-F238E27FC236}">
                <a16:creationId xmlns:a16="http://schemas.microsoft.com/office/drawing/2014/main" id="{0ED0BF1E-DA2D-AB45-B78A-47ED813F29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EC246A-13EC-ED4B-919C-887EE639DE4D}"/>
              </a:ext>
            </a:extLst>
          </p:cNvPr>
          <p:cNvSpPr>
            <a:spLocks noGrp="1"/>
          </p:cNvSpPr>
          <p:nvPr>
            <p:ph type="sldNum" sz="quarter" idx="12"/>
          </p:nvPr>
        </p:nvSpPr>
        <p:spPr/>
        <p:txBody>
          <a:bodyPr/>
          <a:lstStyle/>
          <a:p>
            <a:fld id="{C9D4DB5E-8925-274B-993D-8E46521659E9}" type="slidenum">
              <a:rPr lang="en-US" smtClean="0"/>
              <a:t>‹#›</a:t>
            </a:fld>
            <a:endParaRPr lang="en-US"/>
          </a:p>
        </p:txBody>
      </p:sp>
    </p:spTree>
    <p:extLst>
      <p:ext uri="{BB962C8B-B14F-4D97-AF65-F5344CB8AC3E}">
        <p14:creationId xmlns:p14="http://schemas.microsoft.com/office/powerpoint/2010/main" val="18261844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26EF74-DDEA-A641-8E29-D28E769823C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C21BFA0-6D86-114F-A0DD-DF94A4392E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8DD773-A3C1-6049-BBC0-9C6F0A8B9C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90BDD8-83A3-CF42-82E3-F301E055AE8B}" type="datetimeFigureOut">
              <a:rPr lang="en-US" smtClean="0"/>
              <a:t>4/27/22</a:t>
            </a:fld>
            <a:endParaRPr lang="en-US"/>
          </a:p>
        </p:txBody>
      </p:sp>
      <p:sp>
        <p:nvSpPr>
          <p:cNvPr id="5" name="Footer Placeholder 4">
            <a:extLst>
              <a:ext uri="{FF2B5EF4-FFF2-40B4-BE49-F238E27FC236}">
                <a16:creationId xmlns:a16="http://schemas.microsoft.com/office/drawing/2014/main" id="{07C9C429-B280-3346-95E2-220748FFB7D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CB8FCF-087D-E247-AD6E-3137E2A25B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D4DB5E-8925-274B-993D-8E46521659E9}" type="slidenum">
              <a:rPr lang="en-US" smtClean="0"/>
              <a:t>‹#›</a:t>
            </a:fld>
            <a:endParaRPr lang="en-US"/>
          </a:p>
        </p:txBody>
      </p:sp>
    </p:spTree>
    <p:extLst>
      <p:ext uri="{BB962C8B-B14F-4D97-AF65-F5344CB8AC3E}">
        <p14:creationId xmlns:p14="http://schemas.microsoft.com/office/powerpoint/2010/main" val="405650383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4.png"/><Relationship Id="rId5" Type="http://schemas.openxmlformats.org/officeDocument/2006/relationships/image" Target="../media/image12.emf"/><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4.png"/><Relationship Id="rId5" Type="http://schemas.openxmlformats.org/officeDocument/2006/relationships/image" Target="../media/image13.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4.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21.png"/><Relationship Id="rId5" Type="http://schemas.openxmlformats.org/officeDocument/2006/relationships/image" Target="../media/image13.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4.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4.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120.png"/><Relationship Id="rId5" Type="http://schemas.openxmlformats.org/officeDocument/2006/relationships/image" Target="../media/image14.emf"/><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6.xml"/><Relationship Id="rId7" Type="http://schemas.openxmlformats.org/officeDocument/2006/relationships/image" Target="../media/image14.png"/><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14.emf"/><Relationship Id="rId5" Type="http://schemas.openxmlformats.org/officeDocument/2006/relationships/image" Target="../media/image130.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4.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0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0"/>
            <a:ext cx="10363200" cy="3189721"/>
          </a:xfrm>
        </p:spPr>
        <p:txBody>
          <a:bodyPr>
            <a:normAutofit/>
          </a:bodyPr>
          <a:lstStyle/>
          <a:p>
            <a:pPr>
              <a:spcAft>
                <a:spcPts val="1200"/>
              </a:spcAft>
            </a:pPr>
            <a:r>
              <a:rPr lang="en-US" dirty="0"/>
              <a:t>What is a Predictive Model?</a:t>
            </a:r>
            <a:br>
              <a:rPr lang="en-US" dirty="0"/>
            </a:br>
            <a:endParaRPr lang="en-US" sz="4800" dirty="0"/>
          </a:p>
        </p:txBody>
      </p:sp>
      <p:sp>
        <p:nvSpPr>
          <p:cNvPr id="3" name="Subtitle 2"/>
          <p:cNvSpPr>
            <a:spLocks noGrp="1"/>
          </p:cNvSpPr>
          <p:nvPr>
            <p:ph type="subTitle" idx="1"/>
          </p:nvPr>
        </p:nvSpPr>
        <p:spPr>
          <a:xfrm>
            <a:off x="3027218" y="4276881"/>
            <a:ext cx="6137564" cy="1655762"/>
          </a:xfrm>
        </p:spPr>
        <p:txBody>
          <a:bodyPr>
            <a:normAutofit/>
          </a:bodyPr>
          <a:lstStyle/>
          <a:p>
            <a:endParaRPr lang="en-US" dirty="0"/>
          </a:p>
          <a:p>
            <a:r>
              <a:rPr lang="en-US" sz="2400" dirty="0"/>
              <a:t>Matthew Engelhard</a:t>
            </a:r>
          </a:p>
        </p:txBody>
      </p:sp>
      <p:pic>
        <p:nvPicPr>
          <p:cNvPr id="26" name="Video 25">
            <a:hlinkClick r:id="" action="ppaction://media"/>
            <a:extLst>
              <a:ext uri="{FF2B5EF4-FFF2-40B4-BE49-F238E27FC236}">
                <a16:creationId xmlns:a16="http://schemas.microsoft.com/office/drawing/2014/main" id="{4EFB14BD-0A95-8446-A576-C409446AED9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6000" cy="1714500"/>
          </a:xfrm>
          <a:prstGeom prst="rect">
            <a:avLst/>
          </a:prstGeom>
        </p:spPr>
      </p:pic>
    </p:spTree>
    <p:extLst>
      <p:ext uri="{BB962C8B-B14F-4D97-AF65-F5344CB8AC3E}">
        <p14:creationId xmlns:p14="http://schemas.microsoft.com/office/powerpoint/2010/main" val="3193569505"/>
      </p:ext>
    </p:extLst>
  </p:cSld>
  <p:clrMapOvr>
    <a:masterClrMapping/>
  </p:clrMapOvr>
  <mc:AlternateContent xmlns:mc="http://schemas.openxmlformats.org/markup-compatibility/2006" xmlns:p14="http://schemas.microsoft.com/office/powerpoint/2010/main">
    <mc:Choice Requires="p14">
      <p:transition spd="slow" p14:dur="2000" advTm="29464"/>
    </mc:Choice>
    <mc:Fallback xmlns="">
      <p:transition spd="slow" advTm="29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6"/>
                </p:tgtEl>
              </p:cMediaNode>
            </p:video>
            <p:seq concurrent="1" nextAc="seek">
              <p:cTn id="8" restart="whenNotActive" fill="hold" evtFilter="cancelBubble" nodeType="interactiveSeq">
                <p:stCondLst>
                  <p:cond evt="onClick" delay="0">
                    <p:tgtEl>
                      <p:spTgt spid="2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6"/>
                                        </p:tgtEl>
                                      </p:cBhvr>
                                    </p:cmd>
                                  </p:childTnLst>
                                </p:cTn>
                              </p:par>
                            </p:childTnLst>
                          </p:cTn>
                        </p:par>
                      </p:childTnLst>
                    </p:cTn>
                  </p:par>
                </p:childTnLst>
              </p:cTn>
              <p:nextCondLst>
                <p:cond evt="onClick" delay="0">
                  <p:tgtEl>
                    <p:spTgt spid="26"/>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34329"/>
            <a:ext cx="12192000" cy="903582"/>
          </a:xfrm>
        </p:spPr>
        <p:txBody>
          <a:bodyPr>
            <a:normAutofit/>
          </a:bodyPr>
          <a:lstStyle/>
          <a:p>
            <a:pPr algn="ctr"/>
            <a:r>
              <a:rPr lang="en-US" sz="4000" dirty="0"/>
              <a:t>Simple models often work well for clinical data!</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676956" y="5235631"/>
            <a:ext cx="3198636" cy="1309205"/>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p>
          <a:p>
            <a:r>
              <a:rPr lang="en-US" sz="2636" dirty="0">
                <a:latin typeface="Times New Roman" panose="02020603050405020304" pitchFamily="18" charset="0"/>
                <a:cs typeface="Times New Roman" panose="02020603050405020304" pitchFamily="18" charset="0"/>
              </a:rPr>
              <a:t>(APACHE III)</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54279" y="3426733"/>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803454" y="3819898"/>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pic>
        <p:nvPicPr>
          <p:cNvPr id="5" name="Audio 4">
            <a:hlinkClick r:id="" action="ppaction://media"/>
            <a:extLst>
              <a:ext uri="{FF2B5EF4-FFF2-40B4-BE49-F238E27FC236}">
                <a16:creationId xmlns:a16="http://schemas.microsoft.com/office/drawing/2014/main" id="{8969F6EE-9DB3-86BA-7301-FDDC2E2DA40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42038331"/>
      </p:ext>
    </p:extLst>
  </p:cSld>
  <p:clrMapOvr>
    <a:masterClrMapping/>
  </p:clrMapOvr>
  <mc:AlternateContent xmlns:mc="http://schemas.openxmlformats.org/markup-compatibility/2006">
    <mc:Choice xmlns:p14="http://schemas.microsoft.com/office/powerpoint/2010/main" Requires="p14">
      <p:transition spd="slow" p14:dur="2000" advTm="69589"/>
    </mc:Choice>
    <mc:Fallback>
      <p:transition spd="slow" advTm="69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CC32AC06-632F-43A5-BCC3-B6853BF55ED1}"/>
              </a:ext>
            </a:extLst>
          </p:cNvPr>
          <p:cNvSpPr txBox="1"/>
          <p:nvPr/>
        </p:nvSpPr>
        <p:spPr>
          <a:xfrm>
            <a:off x="1849794" y="3554284"/>
            <a:ext cx="3750001"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a single measurement:</a:t>
            </a:r>
          </a:p>
          <a:p>
            <a:r>
              <a:rPr lang="en-US" sz="2797" dirty="0">
                <a:latin typeface="Times New Roman" panose="02020603050405020304" pitchFamily="18" charset="0"/>
                <a:cs typeface="Times New Roman" panose="02020603050405020304" pitchFamily="18" charset="0"/>
              </a:rPr>
              <a:t>prostate specific antigen</a:t>
            </a:r>
          </a:p>
        </p:txBody>
      </p:sp>
      <p:sp>
        <p:nvSpPr>
          <p:cNvPr id="29" name="Title 28"/>
          <p:cNvSpPr>
            <a:spLocks noGrp="1"/>
          </p:cNvSpPr>
          <p:nvPr>
            <p:ph type="title"/>
          </p:nvPr>
        </p:nvSpPr>
        <p:spPr>
          <a:xfrm>
            <a:off x="0" y="365125"/>
            <a:ext cx="12192000" cy="1325563"/>
          </a:xfrm>
        </p:spPr>
        <p:txBody>
          <a:bodyPr>
            <a:normAutofit/>
          </a:bodyPr>
          <a:lstStyle/>
          <a:p>
            <a:pPr algn="ctr"/>
            <a:r>
              <a:rPr lang="en-US" dirty="0"/>
              <a:t>Before we tackle complex models,</a:t>
            </a:r>
            <a:br>
              <a:rPr lang="en-US" dirty="0"/>
            </a:br>
            <a:r>
              <a:rPr lang="en-US" dirty="0"/>
              <a:t>let’s carefully examine a very simple one.</a:t>
            </a:r>
          </a:p>
        </p:txBody>
      </p:sp>
      <p:sp>
        <p:nvSpPr>
          <p:cNvPr id="2" name="TextBox 1">
            <a:extLst>
              <a:ext uri="{FF2B5EF4-FFF2-40B4-BE49-F238E27FC236}">
                <a16:creationId xmlns:a16="http://schemas.microsoft.com/office/drawing/2014/main" id="{A89DB9E1-43B6-E249-9D75-E82D12E3759D}"/>
              </a:ext>
            </a:extLst>
          </p:cNvPr>
          <p:cNvSpPr txBox="1"/>
          <p:nvPr/>
        </p:nvSpPr>
        <p:spPr>
          <a:xfrm>
            <a:off x="4527757" y="527023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7443764" y="2721147"/>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0" name="Table 9">
            <a:extLst>
              <a:ext uri="{FF2B5EF4-FFF2-40B4-BE49-F238E27FC236}">
                <a16:creationId xmlns:a16="http://schemas.microsoft.com/office/drawing/2014/main" id="{43A2664D-C425-844F-8102-2BEDCCA3A287}"/>
              </a:ext>
            </a:extLst>
          </p:cNvPr>
          <p:cNvGraphicFramePr>
            <a:graphicFrameLocks noGrp="1"/>
          </p:cNvGraphicFramePr>
          <p:nvPr/>
        </p:nvGraphicFramePr>
        <p:xfrm>
          <a:off x="1694128" y="271528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8" name="TextBox 7">
            <a:extLst>
              <a:ext uri="{FF2B5EF4-FFF2-40B4-BE49-F238E27FC236}">
                <a16:creationId xmlns:a16="http://schemas.microsoft.com/office/drawing/2014/main" id="{320BA4D4-DB53-8241-94E6-C1692EE78800}"/>
              </a:ext>
            </a:extLst>
          </p:cNvPr>
          <p:cNvSpPr txBox="1"/>
          <p:nvPr/>
        </p:nvSpPr>
        <p:spPr>
          <a:xfrm>
            <a:off x="7637074" y="3554284"/>
            <a:ext cx="3765216" cy="1383649"/>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label:</a:t>
            </a:r>
          </a:p>
          <a:p>
            <a:r>
              <a:rPr lang="en-US" sz="2797" dirty="0">
                <a:latin typeface="Times New Roman" panose="02020603050405020304" pitchFamily="18" charset="0"/>
                <a:cs typeface="Times New Roman" panose="02020603050405020304" pitchFamily="18" charset="0"/>
              </a:rPr>
              <a:t>prostate cancer</a:t>
            </a:r>
          </a:p>
          <a:p>
            <a:r>
              <a:rPr lang="en-US" sz="2797" dirty="0">
                <a:latin typeface="Times New Roman" panose="02020603050405020304" pitchFamily="18" charset="0"/>
                <a:cs typeface="Times New Roman" panose="02020603050405020304" pitchFamily="18" charset="0"/>
              </a:rPr>
              <a:t>(0 = absent, 1 = present)</a:t>
            </a:r>
          </a:p>
        </p:txBody>
      </p:sp>
      <p:pic>
        <p:nvPicPr>
          <p:cNvPr id="3" name="Audio 2">
            <a:hlinkClick r:id="" action="ppaction://media"/>
            <a:extLst>
              <a:ext uri="{FF2B5EF4-FFF2-40B4-BE49-F238E27FC236}">
                <a16:creationId xmlns:a16="http://schemas.microsoft.com/office/drawing/2014/main" id="{2AF1551B-0D2B-AF47-A23F-0EBA0E7B4B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98942774"/>
      </p:ext>
    </p:extLst>
  </p:cSld>
  <p:clrMapOvr>
    <a:masterClrMapping/>
  </p:clrMapOvr>
  <mc:AlternateContent xmlns:mc="http://schemas.openxmlformats.org/markup-compatibility/2006" xmlns:p14="http://schemas.microsoft.com/office/powerpoint/2010/main">
    <mc:Choice Requires="p14">
      <p:transition spd="slow" p14:dur="2000" advTm="53391"/>
    </mc:Choice>
    <mc:Fallback xmlns="">
      <p:transition spd="slow" advTm="53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838200" y="46037"/>
            <a:ext cx="10515600" cy="1325563"/>
          </a:xfrm>
        </p:spPr>
        <p:txBody>
          <a:bodyPr/>
          <a:lstStyle/>
          <a:p>
            <a:r>
              <a:rPr lang="en-US" dirty="0"/>
              <a:t>Prostate specific antigen measurement in individuals with vs without prostate cancer</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pic>
        <p:nvPicPr>
          <p:cNvPr id="6" name="Audio 5">
            <a:hlinkClick r:id="" action="ppaction://media"/>
            <a:extLst>
              <a:ext uri="{FF2B5EF4-FFF2-40B4-BE49-F238E27FC236}">
                <a16:creationId xmlns:a16="http://schemas.microsoft.com/office/drawing/2014/main" id="{28EA367D-76EF-FF4D-9FDB-3444B2EE03F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19233851"/>
      </p:ext>
    </p:extLst>
  </p:cSld>
  <p:clrMapOvr>
    <a:masterClrMapping/>
  </p:clrMapOvr>
  <mc:AlternateContent xmlns:mc="http://schemas.openxmlformats.org/markup-compatibility/2006" xmlns:p14="http://schemas.microsoft.com/office/powerpoint/2010/main">
    <mc:Choice Requires="p14">
      <p:transition spd="slow" p14:dur="2000" advTm="117852"/>
    </mc:Choice>
    <mc:Fallback xmlns="">
      <p:transition spd="slow" advTm="1178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pic>
        <p:nvPicPr>
          <p:cNvPr id="3" name="Audio 2">
            <a:hlinkClick r:id="" action="ppaction://media"/>
            <a:extLst>
              <a:ext uri="{FF2B5EF4-FFF2-40B4-BE49-F238E27FC236}">
                <a16:creationId xmlns:a16="http://schemas.microsoft.com/office/drawing/2014/main" id="{EB182A89-E7DA-604E-9943-98C7117270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9847988"/>
      </p:ext>
    </p:extLst>
  </p:cSld>
  <p:clrMapOvr>
    <a:masterClrMapping/>
  </p:clrMapOvr>
  <mc:AlternateContent xmlns:mc="http://schemas.openxmlformats.org/markup-compatibility/2006" xmlns:p14="http://schemas.microsoft.com/office/powerpoint/2010/main">
    <mc:Choice Requires="p14">
      <p:transition spd="slow" p14:dur="2000" advTm="14378"/>
    </mc:Choice>
    <mc:Fallback xmlns="">
      <p:transition spd="slow" advTm="14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pic>
        <p:nvPicPr>
          <p:cNvPr id="3" name="Audio 2">
            <a:hlinkClick r:id="" action="ppaction://media"/>
            <a:extLst>
              <a:ext uri="{FF2B5EF4-FFF2-40B4-BE49-F238E27FC236}">
                <a16:creationId xmlns:a16="http://schemas.microsoft.com/office/drawing/2014/main" id="{123D96AC-40A1-2047-B94E-B5BAB86C16D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74475080"/>
      </p:ext>
    </p:extLst>
  </p:cSld>
  <p:clrMapOvr>
    <a:masterClrMapping/>
  </p:clrMapOvr>
  <mc:AlternateContent xmlns:mc="http://schemas.openxmlformats.org/markup-compatibility/2006" xmlns:p14="http://schemas.microsoft.com/office/powerpoint/2010/main">
    <mc:Choice Requires="p14">
      <p:transition spd="slow" p14:dur="2000" advTm="62447"/>
    </mc:Choice>
    <mc:Fallback xmlns="">
      <p:transition spd="slow" advTm="62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3519055" y="5500255"/>
            <a:ext cx="7744690"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p:txBody>
      </p:sp>
      <p:pic>
        <p:nvPicPr>
          <p:cNvPr id="8" name="Audio 7">
            <a:hlinkClick r:id="" action="ppaction://media"/>
            <a:extLst>
              <a:ext uri="{FF2B5EF4-FFF2-40B4-BE49-F238E27FC236}">
                <a16:creationId xmlns:a16="http://schemas.microsoft.com/office/drawing/2014/main" id="{A9439AD4-FA78-0E42-B987-9B878B953B4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56224897"/>
      </p:ext>
    </p:extLst>
  </p:cSld>
  <p:clrMapOvr>
    <a:masterClrMapping/>
  </p:clrMapOvr>
  <mc:AlternateContent xmlns:mc="http://schemas.openxmlformats.org/markup-compatibility/2006" xmlns:p14="http://schemas.microsoft.com/office/powerpoint/2010/main">
    <mc:Choice Requires="p14">
      <p:transition spd="slow" p14:dur="2000" advTm="27920"/>
    </mc:Choice>
    <mc:Fallback xmlns="">
      <p:transition spd="slow" advTm="279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3519055" y="5500255"/>
            <a:ext cx="7744690"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p:txBody>
      </p:sp>
      <p:sp>
        <p:nvSpPr>
          <p:cNvPr id="8" name="Rounded Rectangle 7">
            <a:extLst>
              <a:ext uri="{FF2B5EF4-FFF2-40B4-BE49-F238E27FC236}">
                <a16:creationId xmlns:a16="http://schemas.microsoft.com/office/drawing/2014/main" id="{8204900A-5D43-A848-AB74-F3E928398C28}"/>
              </a:ext>
            </a:extLst>
          </p:cNvPr>
          <p:cNvSpPr/>
          <p:nvPr/>
        </p:nvSpPr>
        <p:spPr>
          <a:xfrm>
            <a:off x="1731485" y="5507182"/>
            <a:ext cx="1787569"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p:txBody>
      </p:sp>
      <p:pic>
        <p:nvPicPr>
          <p:cNvPr id="9" name="Audio 8">
            <a:hlinkClick r:id="" action="ppaction://media"/>
            <a:extLst>
              <a:ext uri="{FF2B5EF4-FFF2-40B4-BE49-F238E27FC236}">
                <a16:creationId xmlns:a16="http://schemas.microsoft.com/office/drawing/2014/main" id="{CB5CBF1E-7508-1B46-8614-4A987846862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79407801"/>
      </p:ext>
    </p:extLst>
  </p:cSld>
  <p:clrMapOvr>
    <a:masterClrMapping/>
  </p:clrMapOvr>
  <mc:AlternateContent xmlns:mc="http://schemas.openxmlformats.org/markup-compatibility/2006" xmlns:p14="http://schemas.microsoft.com/office/powerpoint/2010/main">
    <mc:Choice Requires="p14">
      <p:transition spd="slow" p14:dur="2000" advTm="7943"/>
    </mc:Choice>
    <mc:Fallback xmlns="">
      <p:transition spd="slow" advTm="7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3519055" y="5500255"/>
            <a:ext cx="7744690"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p:txBody>
      </p:sp>
      <p:sp>
        <p:nvSpPr>
          <p:cNvPr id="8" name="Rounded Rectangle 7">
            <a:extLst>
              <a:ext uri="{FF2B5EF4-FFF2-40B4-BE49-F238E27FC236}">
                <a16:creationId xmlns:a16="http://schemas.microsoft.com/office/drawing/2014/main" id="{8204900A-5D43-A848-AB74-F3E928398C28}"/>
              </a:ext>
            </a:extLst>
          </p:cNvPr>
          <p:cNvSpPr/>
          <p:nvPr/>
        </p:nvSpPr>
        <p:spPr>
          <a:xfrm>
            <a:off x="1731485" y="5507182"/>
            <a:ext cx="1787569"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p:txBody>
      </p:sp>
      <p:sp>
        <p:nvSpPr>
          <p:cNvPr id="9" name="Rounded Rectangle 8">
            <a:extLst>
              <a:ext uri="{FF2B5EF4-FFF2-40B4-BE49-F238E27FC236}">
                <a16:creationId xmlns:a16="http://schemas.microsoft.com/office/drawing/2014/main" id="{0E1DABDB-6262-EB4B-826F-E60DE4C173C4}"/>
              </a:ext>
            </a:extLst>
          </p:cNvPr>
          <p:cNvSpPr/>
          <p:nvPr/>
        </p:nvSpPr>
        <p:spPr>
          <a:xfrm>
            <a:off x="8830230" y="1219200"/>
            <a:ext cx="2895600" cy="245225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Sensitivity:</a:t>
            </a:r>
          </a:p>
          <a:p>
            <a:pPr algn="ctr"/>
            <a:r>
              <a:rPr lang="en-US" sz="2400" dirty="0"/>
              <a:t>% of positives correctly identified</a:t>
            </a:r>
            <a:endParaRPr lang="en-US" dirty="0"/>
          </a:p>
          <a:p>
            <a:pPr algn="ctr"/>
            <a:endParaRPr lang="en-US" dirty="0"/>
          </a:p>
          <a:p>
            <a:pPr algn="ctr"/>
            <a:r>
              <a:rPr lang="en-US" dirty="0"/>
              <a:t>True Positives / Positives</a:t>
            </a:r>
          </a:p>
          <a:p>
            <a:pPr algn="ctr"/>
            <a:r>
              <a:rPr lang="en-US" dirty="0"/>
              <a:t>TP / (TP + FN)</a:t>
            </a:r>
          </a:p>
        </p:txBody>
      </p:sp>
      <p:pic>
        <p:nvPicPr>
          <p:cNvPr id="10" name="Audio 9">
            <a:hlinkClick r:id="" action="ppaction://media"/>
            <a:extLst>
              <a:ext uri="{FF2B5EF4-FFF2-40B4-BE49-F238E27FC236}">
                <a16:creationId xmlns:a16="http://schemas.microsoft.com/office/drawing/2014/main" id="{5DA387D5-7B39-0F45-9EB3-76910C2BB71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74637"/>
      </p:ext>
    </p:extLst>
  </p:cSld>
  <p:clrMapOvr>
    <a:masterClrMapping/>
  </p:clrMapOvr>
  <mc:AlternateContent xmlns:mc="http://schemas.openxmlformats.org/markup-compatibility/2006" xmlns:p14="http://schemas.microsoft.com/office/powerpoint/2010/main">
    <mc:Choice Requires="p14">
      <p:transition spd="slow" p14:dur="2000" advTm="15180"/>
    </mc:Choice>
    <mc:Fallback xmlns="">
      <p:transition spd="slow" advTm="15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1676404" y="3359726"/>
            <a:ext cx="1842651"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p:txBody>
      </p:sp>
      <p:pic>
        <p:nvPicPr>
          <p:cNvPr id="8" name="Audio 7">
            <a:hlinkClick r:id="" action="ppaction://media"/>
            <a:extLst>
              <a:ext uri="{FF2B5EF4-FFF2-40B4-BE49-F238E27FC236}">
                <a16:creationId xmlns:a16="http://schemas.microsoft.com/office/drawing/2014/main" id="{DC7FE208-408E-6D4F-BC89-D23C0E3FD90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5367321"/>
      </p:ext>
    </p:extLst>
  </p:cSld>
  <p:clrMapOvr>
    <a:masterClrMapping/>
  </p:clrMapOvr>
  <mc:AlternateContent xmlns:mc="http://schemas.openxmlformats.org/markup-compatibility/2006" xmlns:p14="http://schemas.microsoft.com/office/powerpoint/2010/main">
    <mc:Choice Requires="p14">
      <p:transition spd="slow" p14:dur="2000" advTm="10310"/>
    </mc:Choice>
    <mc:Fallback xmlns="">
      <p:transition spd="slow" advTm="10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1676404" y="3359726"/>
            <a:ext cx="1842651"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p:txBody>
      </p:sp>
      <p:sp>
        <p:nvSpPr>
          <p:cNvPr id="8" name="Rounded Rectangle 7">
            <a:extLst>
              <a:ext uri="{FF2B5EF4-FFF2-40B4-BE49-F238E27FC236}">
                <a16:creationId xmlns:a16="http://schemas.microsoft.com/office/drawing/2014/main" id="{452E9F80-2E98-D14A-8072-6F0EA9583F2C}"/>
              </a:ext>
            </a:extLst>
          </p:cNvPr>
          <p:cNvSpPr/>
          <p:nvPr/>
        </p:nvSpPr>
        <p:spPr>
          <a:xfrm>
            <a:off x="3519055" y="3359726"/>
            <a:ext cx="7564578"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p:txBody>
      </p:sp>
      <p:pic>
        <p:nvPicPr>
          <p:cNvPr id="9" name="Audio 8">
            <a:hlinkClick r:id="" action="ppaction://media"/>
            <a:extLst>
              <a:ext uri="{FF2B5EF4-FFF2-40B4-BE49-F238E27FC236}">
                <a16:creationId xmlns:a16="http://schemas.microsoft.com/office/drawing/2014/main" id="{83048740-65FA-2A46-8F2E-A609E2A274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98499250"/>
      </p:ext>
    </p:extLst>
  </p:cSld>
  <p:clrMapOvr>
    <a:masterClrMapping/>
  </p:clrMapOvr>
  <mc:AlternateContent xmlns:mc="http://schemas.openxmlformats.org/markup-compatibility/2006" xmlns:p14="http://schemas.microsoft.com/office/powerpoint/2010/main">
    <mc:Choice Requires="p14">
      <p:transition spd="slow" p14:dur="2000" advTm="6756"/>
    </mc:Choice>
    <mc:Fallback xmlns="">
      <p:transition spd="slow" advTm="6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Figure 2">
            <a:extLst>
              <a:ext uri="{FF2B5EF4-FFF2-40B4-BE49-F238E27FC236}">
                <a16:creationId xmlns:a16="http://schemas.microsoft.com/office/drawing/2014/main" id="{148B1B5A-816C-024B-BD23-E87162923607}"/>
              </a:ext>
            </a:extLst>
          </p:cNvPr>
          <p:cNvPicPr>
            <a:picLocks noChangeAspect="1" noChangeArrowheads="1"/>
          </p:cNvPicPr>
          <p:nvPr/>
        </p:nvPicPr>
        <p:blipFill rotWithShape="1">
          <a:blip r:embed="rId5">
            <a:extLst>
              <a:ext uri="{28A0092B-C50C-407E-A947-70E740481C1C}">
                <a14:useLocalDpi xmlns:a14="http://schemas.microsoft.com/office/drawing/2010/main"/>
              </a:ext>
            </a:extLst>
          </a:blip>
          <a:srcRect/>
          <a:stretch/>
        </p:blipFill>
        <p:spPr bwMode="auto">
          <a:xfrm>
            <a:off x="5795010" y="1417639"/>
            <a:ext cx="6202680" cy="4451793"/>
          </a:xfrm>
          <a:prstGeom prst="rect">
            <a:avLst/>
          </a:prstGeom>
          <a:noFill/>
          <a:extLst>
            <a:ext uri="{909E8E84-426E-40DD-AFC4-6F175D3DCCD1}">
              <a14:hiddenFill xmlns:a14="http://schemas.microsoft.com/office/drawing/2010/main">
                <a:solidFill>
                  <a:srgbClr val="FFFFFF"/>
                </a:solidFill>
              </a14:hiddenFill>
            </a:ext>
          </a:extLst>
        </p:spPr>
      </p:pic>
      <p:pic>
        <p:nvPicPr>
          <p:cNvPr id="14349" name="Picture 13" descr="Cover"/>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186691" y="1538876"/>
            <a:ext cx="5472834" cy="4118927"/>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4BE0350-D224-8444-BF8A-5DBA629C27DD}"/>
              </a:ext>
            </a:extLst>
          </p:cNvPr>
          <p:cNvSpPr/>
          <p:nvPr/>
        </p:nvSpPr>
        <p:spPr>
          <a:xfrm>
            <a:off x="186691" y="5696537"/>
            <a:ext cx="6096000" cy="590931"/>
          </a:xfrm>
          <a:prstGeom prst="rect">
            <a:avLst/>
          </a:prstGeom>
        </p:spPr>
        <p:txBody>
          <a:bodyPr>
            <a:spAutoFit/>
          </a:bodyPr>
          <a:lstStyle/>
          <a:p>
            <a:pPr>
              <a:spcBef>
                <a:spcPct val="20000"/>
              </a:spcBef>
            </a:pPr>
            <a:r>
              <a:rPr lang="en-US" altLang="en-US" b="1" dirty="0"/>
              <a:t>Improved Automated Detection of Diabetic Retinopathy</a:t>
            </a:r>
          </a:p>
          <a:p>
            <a:pPr>
              <a:spcBef>
                <a:spcPct val="20000"/>
              </a:spcBef>
            </a:pPr>
            <a:r>
              <a:rPr lang="en-US" altLang="en-US" sz="1200" b="1" dirty="0"/>
              <a:t>Invest. </a:t>
            </a:r>
            <a:r>
              <a:rPr lang="en-US" altLang="en-US" sz="1200" b="1" dirty="0" err="1"/>
              <a:t>Ophthalmol</a:t>
            </a:r>
            <a:r>
              <a:rPr lang="en-US" altLang="en-US" sz="1200" b="1" dirty="0"/>
              <a:t>. Vis. Sci.. 2016;57(13):5200-5206. doi:10.1167/iovs.16-19964</a:t>
            </a:r>
          </a:p>
        </p:txBody>
      </p:sp>
      <p:sp>
        <p:nvSpPr>
          <p:cNvPr id="12" name="Rectangle 11">
            <a:extLst>
              <a:ext uri="{FF2B5EF4-FFF2-40B4-BE49-F238E27FC236}">
                <a16:creationId xmlns:a16="http://schemas.microsoft.com/office/drawing/2014/main" id="{64CEDF34-70DA-0340-9355-97AB5F353F2E}"/>
              </a:ext>
            </a:extLst>
          </p:cNvPr>
          <p:cNvSpPr/>
          <p:nvPr/>
        </p:nvSpPr>
        <p:spPr>
          <a:xfrm>
            <a:off x="6037175" y="5696537"/>
            <a:ext cx="6096000" cy="590931"/>
          </a:xfrm>
          <a:prstGeom prst="rect">
            <a:avLst/>
          </a:prstGeom>
        </p:spPr>
        <p:txBody>
          <a:bodyPr>
            <a:spAutoFit/>
          </a:bodyPr>
          <a:lstStyle/>
          <a:p>
            <a:pPr>
              <a:spcBef>
                <a:spcPct val="20000"/>
              </a:spcBef>
            </a:pPr>
            <a:r>
              <a:rPr lang="en-US" altLang="en-US" b="1" dirty="0"/>
              <a:t>Dermatologist-level classification of skin cancer</a:t>
            </a:r>
          </a:p>
          <a:p>
            <a:pPr>
              <a:spcBef>
                <a:spcPct val="20000"/>
              </a:spcBef>
            </a:pPr>
            <a:r>
              <a:rPr lang="fr-FR" altLang="en-US" sz="1200" b="1" dirty="0"/>
              <a:t>Nature volume 542, pages 115–118 (02 </a:t>
            </a:r>
            <a:r>
              <a:rPr lang="fr-FR" altLang="en-US" sz="1200" b="1" dirty="0" err="1"/>
              <a:t>February</a:t>
            </a:r>
            <a:r>
              <a:rPr lang="fr-FR" altLang="en-US" sz="1200" b="1" dirty="0"/>
              <a:t> 2017)</a:t>
            </a:r>
            <a:endParaRPr lang="en-US" altLang="en-US" sz="1200" b="1" dirty="0"/>
          </a:p>
        </p:txBody>
      </p:sp>
      <p:sp>
        <p:nvSpPr>
          <p:cNvPr id="7" name="Title 1">
            <a:extLst>
              <a:ext uri="{FF2B5EF4-FFF2-40B4-BE49-F238E27FC236}">
                <a16:creationId xmlns:a16="http://schemas.microsoft.com/office/drawing/2014/main" id="{52ECD48C-F3FD-B94B-9D37-F4ACAD56447C}"/>
              </a:ext>
            </a:extLst>
          </p:cNvPr>
          <p:cNvSpPr txBox="1">
            <a:spLocks/>
          </p:cNvSpPr>
          <p:nvPr/>
        </p:nvSpPr>
        <p:spPr>
          <a:xfrm>
            <a:off x="0" y="221672"/>
            <a:ext cx="12192000" cy="861129"/>
          </a:xfrm>
          <a:prstGeom prst="rect">
            <a:avLst/>
          </a:prstGeom>
        </p:spPr>
        <p:txBody>
          <a:bodyP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 dirty="0"/>
              <a:t>Medical Image Analysis with </a:t>
            </a:r>
            <a:r>
              <a:rPr lang="en-US" sz="4000" dirty="0" err="1"/>
              <a:t>ConvNets</a:t>
            </a:r>
            <a:endParaRPr lang="en-US" sz="4000" dirty="0"/>
          </a:p>
        </p:txBody>
      </p:sp>
      <p:pic>
        <p:nvPicPr>
          <p:cNvPr id="4" name="Audio 3">
            <a:hlinkClick r:id="" action="ppaction://media"/>
            <a:extLst>
              <a:ext uri="{FF2B5EF4-FFF2-40B4-BE49-F238E27FC236}">
                <a16:creationId xmlns:a16="http://schemas.microsoft.com/office/drawing/2014/main" id="{CFA87581-7FC1-0681-CC00-1881B671064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08343879"/>
      </p:ext>
    </p:extLst>
  </p:cSld>
  <p:clrMapOvr>
    <a:masterClrMapping/>
  </p:clrMapOvr>
  <mc:AlternateContent xmlns:mc="http://schemas.openxmlformats.org/markup-compatibility/2006">
    <mc:Choice xmlns:p14="http://schemas.microsoft.com/office/powerpoint/2010/main" Requires="p14">
      <p:transition spd="slow" p14:dur="2000" advTm="74858"/>
    </mc:Choice>
    <mc:Fallback>
      <p:transition spd="slow" advTm="74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3519055" y="1219200"/>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3629892" y="1126959"/>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43431" y="1126959"/>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3" name="Rounded Rectangle 2">
            <a:extLst>
              <a:ext uri="{FF2B5EF4-FFF2-40B4-BE49-F238E27FC236}">
                <a16:creationId xmlns:a16="http://schemas.microsoft.com/office/drawing/2014/main" id="{68EF2C46-E9CB-974D-B028-27ACFBDE9539}"/>
              </a:ext>
            </a:extLst>
          </p:cNvPr>
          <p:cNvSpPr/>
          <p:nvPr/>
        </p:nvSpPr>
        <p:spPr>
          <a:xfrm>
            <a:off x="1676404" y="3359726"/>
            <a:ext cx="1842651"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p:txBody>
      </p:sp>
      <p:sp>
        <p:nvSpPr>
          <p:cNvPr id="8" name="Rounded Rectangle 7">
            <a:extLst>
              <a:ext uri="{FF2B5EF4-FFF2-40B4-BE49-F238E27FC236}">
                <a16:creationId xmlns:a16="http://schemas.microsoft.com/office/drawing/2014/main" id="{452E9F80-2E98-D14A-8072-6F0EA9583F2C}"/>
              </a:ext>
            </a:extLst>
          </p:cNvPr>
          <p:cNvSpPr/>
          <p:nvPr/>
        </p:nvSpPr>
        <p:spPr>
          <a:xfrm>
            <a:off x="3519055" y="3359726"/>
            <a:ext cx="7564578"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p:txBody>
      </p:sp>
      <p:sp>
        <p:nvSpPr>
          <p:cNvPr id="9" name="Rounded Rectangle 8">
            <a:extLst>
              <a:ext uri="{FF2B5EF4-FFF2-40B4-BE49-F238E27FC236}">
                <a16:creationId xmlns:a16="http://schemas.microsoft.com/office/drawing/2014/main" id="{B3F695BF-8D6E-B24D-BEA6-5BC05CC2574C}"/>
              </a:ext>
            </a:extLst>
          </p:cNvPr>
          <p:cNvSpPr/>
          <p:nvPr/>
        </p:nvSpPr>
        <p:spPr>
          <a:xfrm>
            <a:off x="8991601" y="4190999"/>
            <a:ext cx="2895600" cy="2452255"/>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Specificity:</a:t>
            </a:r>
          </a:p>
          <a:p>
            <a:pPr algn="ctr"/>
            <a:r>
              <a:rPr lang="en-US" sz="2400" dirty="0"/>
              <a:t>% of negatives correctly identified</a:t>
            </a:r>
            <a:endParaRPr lang="en-US" dirty="0"/>
          </a:p>
          <a:p>
            <a:pPr algn="ctr"/>
            <a:endParaRPr lang="en-US" dirty="0"/>
          </a:p>
          <a:p>
            <a:pPr algn="ctr"/>
            <a:r>
              <a:rPr lang="en-US" dirty="0"/>
              <a:t>True Negatives / Negatives</a:t>
            </a:r>
          </a:p>
          <a:p>
            <a:pPr algn="ctr"/>
            <a:r>
              <a:rPr lang="en-US" dirty="0"/>
              <a:t>TN / (TN + FP)</a:t>
            </a:r>
          </a:p>
        </p:txBody>
      </p:sp>
      <p:pic>
        <p:nvPicPr>
          <p:cNvPr id="10" name="Audio 9">
            <a:hlinkClick r:id="" action="ppaction://media"/>
            <a:extLst>
              <a:ext uri="{FF2B5EF4-FFF2-40B4-BE49-F238E27FC236}">
                <a16:creationId xmlns:a16="http://schemas.microsoft.com/office/drawing/2014/main" id="{D5F9E880-EDC1-4643-8D78-59A55141D4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36047256"/>
      </p:ext>
    </p:extLst>
  </p:cSld>
  <p:clrMapOvr>
    <a:masterClrMapping/>
  </p:clrMapOvr>
  <mc:AlternateContent xmlns:mc="http://schemas.openxmlformats.org/markup-compatibility/2006" xmlns:p14="http://schemas.microsoft.com/office/powerpoint/2010/main">
    <mc:Choice Requires="p14">
      <p:transition spd="slow" p14:dur="2000" advTm="12241"/>
    </mc:Choice>
    <mc:Fallback xmlns="">
      <p:transition spd="slow" advTm="122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4458388" y="1202976"/>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4569225" y="111073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082764" y="111073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3" name="Rounded Rectangle 12">
            <a:extLst>
              <a:ext uri="{FF2B5EF4-FFF2-40B4-BE49-F238E27FC236}">
                <a16:creationId xmlns:a16="http://schemas.microsoft.com/office/drawing/2014/main" id="{BB371F5C-4017-EB4D-B572-0B0970258CED}"/>
              </a:ext>
            </a:extLst>
          </p:cNvPr>
          <p:cNvSpPr/>
          <p:nvPr/>
        </p:nvSpPr>
        <p:spPr>
          <a:xfrm>
            <a:off x="4458383" y="3359726"/>
            <a:ext cx="6625249"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p:txBody>
      </p:sp>
      <p:sp>
        <p:nvSpPr>
          <p:cNvPr id="12" name="Rounded Rectangle 11">
            <a:extLst>
              <a:ext uri="{FF2B5EF4-FFF2-40B4-BE49-F238E27FC236}">
                <a16:creationId xmlns:a16="http://schemas.microsoft.com/office/drawing/2014/main" id="{05294014-56B5-8345-99FA-5C5DED0E0E59}"/>
              </a:ext>
            </a:extLst>
          </p:cNvPr>
          <p:cNvSpPr/>
          <p:nvPr/>
        </p:nvSpPr>
        <p:spPr>
          <a:xfrm>
            <a:off x="1676404" y="3359726"/>
            <a:ext cx="2781978"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p:txBody>
      </p:sp>
      <p:sp>
        <p:nvSpPr>
          <p:cNvPr id="14" name="Rounded Rectangle 13">
            <a:extLst>
              <a:ext uri="{FF2B5EF4-FFF2-40B4-BE49-F238E27FC236}">
                <a16:creationId xmlns:a16="http://schemas.microsoft.com/office/drawing/2014/main" id="{9C2C2234-7384-0E4E-884F-51AB22A88467}"/>
              </a:ext>
            </a:extLst>
          </p:cNvPr>
          <p:cNvSpPr/>
          <p:nvPr/>
        </p:nvSpPr>
        <p:spPr>
          <a:xfrm>
            <a:off x="8991601" y="1219201"/>
            <a:ext cx="2895600" cy="542405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Increase the threshold:</a:t>
            </a:r>
          </a:p>
          <a:p>
            <a:pPr algn="ctr"/>
            <a:endParaRPr lang="en-US" sz="2400" b="1" dirty="0"/>
          </a:p>
          <a:p>
            <a:pPr algn="ctr"/>
            <a:r>
              <a:rPr lang="en-US" dirty="0"/>
              <a:t>1. Specificity goes up.</a:t>
            </a:r>
          </a:p>
          <a:p>
            <a:pPr algn="ctr"/>
            <a:r>
              <a:rPr lang="en-US" dirty="0"/>
              <a:t>(we’re catching more negative cases)</a:t>
            </a:r>
          </a:p>
          <a:p>
            <a:pPr algn="ctr"/>
            <a:endParaRPr lang="en-US" dirty="0"/>
          </a:p>
          <a:p>
            <a:pPr algn="ctr"/>
            <a:endParaRPr lang="en-US" dirty="0"/>
          </a:p>
          <a:p>
            <a:pPr algn="ctr"/>
            <a:endParaRPr lang="en-US" dirty="0"/>
          </a:p>
          <a:p>
            <a:pPr algn="ctr"/>
            <a:endParaRPr lang="en-US" dirty="0"/>
          </a:p>
        </p:txBody>
      </p:sp>
      <p:pic>
        <p:nvPicPr>
          <p:cNvPr id="8" name="Audio 7">
            <a:hlinkClick r:id="" action="ppaction://media"/>
            <a:extLst>
              <a:ext uri="{FF2B5EF4-FFF2-40B4-BE49-F238E27FC236}">
                <a16:creationId xmlns:a16="http://schemas.microsoft.com/office/drawing/2014/main" id="{B1EA99CB-A647-7041-A411-B65D997F6AB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73346919"/>
      </p:ext>
    </p:extLst>
  </p:cSld>
  <p:clrMapOvr>
    <a:masterClrMapping/>
  </p:clrMapOvr>
  <mc:AlternateContent xmlns:mc="http://schemas.openxmlformats.org/markup-compatibility/2006" xmlns:p14="http://schemas.microsoft.com/office/powerpoint/2010/main">
    <mc:Choice Requires="p14">
      <p:transition spd="slow" p14:dur="2000" advTm="36246"/>
    </mc:Choice>
    <mc:Fallback xmlns="">
      <p:transition spd="slow" advTm="36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F45B9-80CE-5548-9C9E-8B1D67AE697C}"/>
              </a:ext>
            </a:extLst>
          </p:cNvPr>
          <p:cNvSpPr>
            <a:spLocks noGrp="1"/>
          </p:cNvSpPr>
          <p:nvPr>
            <p:ph type="title"/>
          </p:nvPr>
        </p:nvSpPr>
        <p:spPr>
          <a:xfrm>
            <a:off x="1" y="46037"/>
            <a:ext cx="12192000" cy="1325563"/>
          </a:xfrm>
        </p:spPr>
        <p:txBody>
          <a:bodyPr/>
          <a:lstStyle/>
          <a:p>
            <a:pPr algn="ctr"/>
            <a:r>
              <a:rPr lang="en-US" dirty="0"/>
              <a:t>End Goal: predict cancer status (y) based on PSA (x)</a:t>
            </a:r>
          </a:p>
        </p:txBody>
      </p:sp>
      <p:pic>
        <p:nvPicPr>
          <p:cNvPr id="4" name="Picture 3">
            <a:extLst>
              <a:ext uri="{FF2B5EF4-FFF2-40B4-BE49-F238E27FC236}">
                <a16:creationId xmlns:a16="http://schemas.microsoft.com/office/drawing/2014/main" id="{39FF9AB6-DD1D-7E46-9E17-C17181A5E1E5}"/>
              </a:ext>
            </a:extLst>
          </p:cNvPr>
          <p:cNvPicPr>
            <a:picLocks noChangeAspect="1"/>
          </p:cNvPicPr>
          <p:nvPr/>
        </p:nvPicPr>
        <p:blipFill>
          <a:blip r:embed="rId5"/>
          <a:stretch>
            <a:fillRect/>
          </a:stretch>
        </p:blipFill>
        <p:spPr>
          <a:xfrm>
            <a:off x="609600" y="1371600"/>
            <a:ext cx="10972800" cy="5486400"/>
          </a:xfrm>
          <a:prstGeom prst="rect">
            <a:avLst/>
          </a:prstGeom>
        </p:spPr>
      </p:pic>
      <p:cxnSp>
        <p:nvCxnSpPr>
          <p:cNvPr id="5" name="Straight Connector 4">
            <a:extLst>
              <a:ext uri="{FF2B5EF4-FFF2-40B4-BE49-F238E27FC236}">
                <a16:creationId xmlns:a16="http://schemas.microsoft.com/office/drawing/2014/main" id="{39D9C237-D635-A54F-8C3D-EE826C48CB34}"/>
              </a:ext>
            </a:extLst>
          </p:cNvPr>
          <p:cNvCxnSpPr/>
          <p:nvPr/>
        </p:nvCxnSpPr>
        <p:spPr>
          <a:xfrm>
            <a:off x="4458388" y="1202976"/>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07DB1308-80EA-EC47-83E9-25CA1DC8C0ED}"/>
              </a:ext>
            </a:extLst>
          </p:cNvPr>
          <p:cNvSpPr txBox="1"/>
          <p:nvPr/>
        </p:nvSpPr>
        <p:spPr>
          <a:xfrm>
            <a:off x="4569225" y="111073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7" name="TextBox 6">
            <a:extLst>
              <a:ext uri="{FF2B5EF4-FFF2-40B4-BE49-F238E27FC236}">
                <a16:creationId xmlns:a16="http://schemas.microsoft.com/office/drawing/2014/main" id="{86422A10-DD8D-694B-A20B-F44A11F49EB0}"/>
              </a:ext>
            </a:extLst>
          </p:cNvPr>
          <p:cNvSpPr txBox="1"/>
          <p:nvPr/>
        </p:nvSpPr>
        <p:spPr>
          <a:xfrm>
            <a:off x="1082764" y="111073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0" name="Rounded Rectangle 9">
            <a:extLst>
              <a:ext uri="{FF2B5EF4-FFF2-40B4-BE49-F238E27FC236}">
                <a16:creationId xmlns:a16="http://schemas.microsoft.com/office/drawing/2014/main" id="{0F6B1E72-9F2E-6341-ABC9-0A79A8821E24}"/>
              </a:ext>
            </a:extLst>
          </p:cNvPr>
          <p:cNvSpPr/>
          <p:nvPr/>
        </p:nvSpPr>
        <p:spPr>
          <a:xfrm>
            <a:off x="4458387" y="5500255"/>
            <a:ext cx="6805358"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p:txBody>
      </p:sp>
      <p:sp>
        <p:nvSpPr>
          <p:cNvPr id="11" name="Rounded Rectangle 10">
            <a:extLst>
              <a:ext uri="{FF2B5EF4-FFF2-40B4-BE49-F238E27FC236}">
                <a16:creationId xmlns:a16="http://schemas.microsoft.com/office/drawing/2014/main" id="{8530466D-1657-8341-8566-A81BE93FAA3F}"/>
              </a:ext>
            </a:extLst>
          </p:cNvPr>
          <p:cNvSpPr/>
          <p:nvPr/>
        </p:nvSpPr>
        <p:spPr>
          <a:xfrm>
            <a:off x="1731485" y="5507182"/>
            <a:ext cx="2726899"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p:txBody>
      </p:sp>
      <p:sp>
        <p:nvSpPr>
          <p:cNvPr id="12" name="Rounded Rectangle 11">
            <a:extLst>
              <a:ext uri="{FF2B5EF4-FFF2-40B4-BE49-F238E27FC236}">
                <a16:creationId xmlns:a16="http://schemas.microsoft.com/office/drawing/2014/main" id="{860CF7BF-9219-6E4C-97C7-6912EF31DD26}"/>
              </a:ext>
            </a:extLst>
          </p:cNvPr>
          <p:cNvSpPr/>
          <p:nvPr/>
        </p:nvSpPr>
        <p:spPr>
          <a:xfrm>
            <a:off x="4458383" y="3359726"/>
            <a:ext cx="6625249" cy="665018"/>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p:txBody>
      </p:sp>
      <p:sp>
        <p:nvSpPr>
          <p:cNvPr id="13" name="Rounded Rectangle 12">
            <a:extLst>
              <a:ext uri="{FF2B5EF4-FFF2-40B4-BE49-F238E27FC236}">
                <a16:creationId xmlns:a16="http://schemas.microsoft.com/office/drawing/2014/main" id="{C231800E-FC36-2C43-BE2C-763F634DDD6C}"/>
              </a:ext>
            </a:extLst>
          </p:cNvPr>
          <p:cNvSpPr/>
          <p:nvPr/>
        </p:nvSpPr>
        <p:spPr>
          <a:xfrm>
            <a:off x="1676404" y="3359726"/>
            <a:ext cx="2781978" cy="665018"/>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p:txBody>
      </p:sp>
      <p:sp>
        <p:nvSpPr>
          <p:cNvPr id="9" name="Rounded Rectangle 8">
            <a:extLst>
              <a:ext uri="{FF2B5EF4-FFF2-40B4-BE49-F238E27FC236}">
                <a16:creationId xmlns:a16="http://schemas.microsoft.com/office/drawing/2014/main" id="{B3F695BF-8D6E-B24D-BEA6-5BC05CC2574C}"/>
              </a:ext>
            </a:extLst>
          </p:cNvPr>
          <p:cNvSpPr/>
          <p:nvPr/>
        </p:nvSpPr>
        <p:spPr>
          <a:xfrm>
            <a:off x="8991601" y="1219201"/>
            <a:ext cx="2895600" cy="5424054"/>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b="1" dirty="0"/>
              <a:t>Increase the threshold:</a:t>
            </a:r>
          </a:p>
          <a:p>
            <a:pPr algn="ctr"/>
            <a:endParaRPr lang="en-US" sz="2400" b="1" dirty="0"/>
          </a:p>
          <a:p>
            <a:pPr algn="ctr"/>
            <a:r>
              <a:rPr lang="en-US" dirty="0"/>
              <a:t>1. Specificity goes up.</a:t>
            </a:r>
          </a:p>
          <a:p>
            <a:pPr algn="ctr"/>
            <a:r>
              <a:rPr lang="en-US" dirty="0"/>
              <a:t>(we’re catching more negative cases)</a:t>
            </a:r>
          </a:p>
          <a:p>
            <a:pPr algn="ctr"/>
            <a:endParaRPr lang="en-US" dirty="0"/>
          </a:p>
          <a:p>
            <a:pPr algn="ctr"/>
            <a:r>
              <a:rPr lang="en-US" dirty="0"/>
              <a:t>2.Sensitivity goes down.</a:t>
            </a:r>
          </a:p>
          <a:p>
            <a:pPr algn="ctr"/>
            <a:r>
              <a:rPr lang="en-US" dirty="0"/>
              <a:t>(we’re catching fewer positive cases)</a:t>
            </a:r>
          </a:p>
        </p:txBody>
      </p:sp>
      <p:pic>
        <p:nvPicPr>
          <p:cNvPr id="3" name="Audio 2">
            <a:hlinkClick r:id="" action="ppaction://media"/>
            <a:extLst>
              <a:ext uri="{FF2B5EF4-FFF2-40B4-BE49-F238E27FC236}">
                <a16:creationId xmlns:a16="http://schemas.microsoft.com/office/drawing/2014/main" id="{459CBC42-4A98-7043-B9D7-B856B3591F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02286959"/>
      </p:ext>
    </p:extLst>
  </p:cSld>
  <p:clrMapOvr>
    <a:masterClrMapping/>
  </p:clrMapOvr>
  <mc:AlternateContent xmlns:mc="http://schemas.openxmlformats.org/markup-compatibility/2006" xmlns:p14="http://schemas.microsoft.com/office/powerpoint/2010/main">
    <mc:Choice Requires="p14">
      <p:transition spd="slow" p14:dur="2000" advTm="19199"/>
    </mc:Choice>
    <mc:Fallback xmlns="">
      <p:transition spd="slow" advTm="19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dn.jamanetwork.com/ama/content_public/journal/jama/4982/joc50058f1.png?Expires=2147483647&amp;Signature=4BCK0DXwHQhYEjGnCGdf0xIU1DtQ1RF9cmybxM9ZmyXw8rKpnmc5JxyAG15uZGrFSVm3biFpF2FF-bG7RGui8B9sl8flxNWO5dHuc~Hqnhrg1HUvkenMPGF4-Qh2ax0fqmcBMkIhs0SmqfSBUIKKMWLLzali~C1vmeVbK~cT4chJ68eRRJl9aWWRKqanEBCi-R6UP~EThTlWWkhVrZ7v8FE1JN3U19vlvSmkHYYOjlaad1HCOMq-Zk8XiA5Do8CKiksRetGy45kRZi8SnOK9rpw-vSJuj8xi~QlMHBCCPyDub88WsgtWji1sZicgQAkHXn9M8YfJerxTdzi7zq78Dw__&amp;Key-Pair-Id=APKAIE5G5CRDK6RD3PGA"/>
          <p:cNvPicPr>
            <a:picLocks noChangeAspect="1" noChangeArrowheads="1"/>
          </p:cNvPicPr>
          <p:nvPr/>
        </p:nvPicPr>
        <p:blipFill rotWithShape="1">
          <a:blip r:embed="rId5">
            <a:extLst>
              <a:ext uri="{28A0092B-C50C-407E-A947-70E740481C1C}">
                <a14:useLocalDpi xmlns:a14="http://schemas.microsoft.com/office/drawing/2010/main" val="0"/>
              </a:ext>
            </a:extLst>
          </a:blip>
          <a:srcRect l="11914" r="10987"/>
          <a:stretch/>
        </p:blipFill>
        <p:spPr bwMode="auto">
          <a:xfrm>
            <a:off x="261871" y="630916"/>
            <a:ext cx="5834129" cy="590301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407496" y="5092667"/>
            <a:ext cx="3421484" cy="1015663"/>
          </a:xfrm>
          <a:prstGeom prst="rect">
            <a:avLst/>
          </a:prstGeom>
        </p:spPr>
        <p:txBody>
          <a:bodyPr wrap="square">
            <a:spAutoFit/>
          </a:bodyPr>
          <a:lstStyle/>
          <a:p>
            <a:r>
              <a:rPr lang="en-US" sz="1200" dirty="0">
                <a:solidFill>
                  <a:srgbClr val="333333"/>
                </a:solidFill>
                <a:latin typeface="Guardian TextSans Web"/>
              </a:rPr>
              <a:t>Thompson IM, </a:t>
            </a:r>
            <a:r>
              <a:rPr lang="en-US" sz="1200" dirty="0" err="1">
                <a:solidFill>
                  <a:srgbClr val="333333"/>
                </a:solidFill>
                <a:latin typeface="Guardian TextSans Web"/>
              </a:rPr>
              <a:t>Ankerst</a:t>
            </a:r>
            <a:r>
              <a:rPr lang="en-US" sz="1200" dirty="0">
                <a:solidFill>
                  <a:srgbClr val="333333"/>
                </a:solidFill>
                <a:latin typeface="Guardian TextSans Web"/>
              </a:rPr>
              <a:t> DP, Chi C, et al. Operating Characteristics of Prostate-Specific Antigen in Men With an Initial PSA Level of 3.0 ng/mL or Lower. </a:t>
            </a:r>
            <a:r>
              <a:rPr lang="en-US" sz="1200" i="1" dirty="0">
                <a:solidFill>
                  <a:srgbClr val="333333"/>
                </a:solidFill>
                <a:latin typeface="Guardian TextSans Web"/>
              </a:rPr>
              <a:t>JAMA.</a:t>
            </a:r>
            <a:r>
              <a:rPr lang="en-US" sz="1200" dirty="0">
                <a:solidFill>
                  <a:srgbClr val="333333"/>
                </a:solidFill>
                <a:latin typeface="Guardian TextSans Web"/>
              </a:rPr>
              <a:t> 2005;294(1):66–70. doi:10.1001/jama.294.1.66</a:t>
            </a:r>
            <a:endParaRPr lang="en-US" sz="1200" dirty="0"/>
          </a:p>
        </p:txBody>
      </p:sp>
      <p:sp>
        <p:nvSpPr>
          <p:cNvPr id="4" name="Rectangle 3"/>
          <p:cNvSpPr/>
          <p:nvPr/>
        </p:nvSpPr>
        <p:spPr>
          <a:xfrm>
            <a:off x="6337228" y="1520318"/>
            <a:ext cx="5562020" cy="2062103"/>
          </a:xfrm>
          <a:prstGeom prst="rect">
            <a:avLst/>
          </a:prstGeom>
        </p:spPr>
        <p:txBody>
          <a:bodyPr wrap="square">
            <a:spAutoFit/>
          </a:bodyPr>
          <a:lstStyle/>
          <a:p>
            <a:r>
              <a:rPr lang="en-US" sz="3200" dirty="0">
                <a:solidFill>
                  <a:srgbClr val="333333"/>
                </a:solidFill>
                <a:latin typeface="Guardian TextSans Web"/>
              </a:rPr>
              <a:t>The ROC curve</a:t>
            </a:r>
          </a:p>
          <a:p>
            <a:r>
              <a:rPr lang="en-US" sz="3200" dirty="0">
                <a:solidFill>
                  <a:srgbClr val="333333"/>
                </a:solidFill>
                <a:latin typeface="Guardian TextSans Web"/>
              </a:rPr>
              <a:t>(i.e. sensitivity/specificity curve)</a:t>
            </a:r>
          </a:p>
          <a:p>
            <a:r>
              <a:rPr lang="en-US" sz="3200" dirty="0">
                <a:solidFill>
                  <a:srgbClr val="333333"/>
                </a:solidFill>
                <a:latin typeface="Guardian TextSans Web"/>
              </a:rPr>
              <a:t>quantifies performance across all possible thresholds</a:t>
            </a:r>
            <a:endParaRPr lang="en-US" sz="3200" dirty="0"/>
          </a:p>
        </p:txBody>
      </p:sp>
      <p:pic>
        <p:nvPicPr>
          <p:cNvPr id="5" name="Audio 4">
            <a:hlinkClick r:id="" action="ppaction://media"/>
            <a:extLst>
              <a:ext uri="{FF2B5EF4-FFF2-40B4-BE49-F238E27FC236}">
                <a16:creationId xmlns:a16="http://schemas.microsoft.com/office/drawing/2014/main" id="{6F34FA12-68D6-C044-94B7-F891B7B1548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70871247"/>
      </p:ext>
    </p:extLst>
  </p:cSld>
  <p:clrMapOvr>
    <a:masterClrMapping/>
  </p:clrMapOvr>
  <mc:AlternateContent xmlns:mc="http://schemas.openxmlformats.org/markup-compatibility/2006" xmlns:p14="http://schemas.microsoft.com/office/powerpoint/2010/main">
    <mc:Choice Requires="p14">
      <p:transition spd="slow" p14:dur="2000" advTm="58226"/>
    </mc:Choice>
    <mc:Fallback xmlns="">
      <p:transition spd="slow" advTm="582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8259467-F5EA-1348-88C8-0A9D99DBF728}"/>
              </a:ext>
            </a:extLst>
          </p:cNvPr>
          <p:cNvSpPr/>
          <p:nvPr/>
        </p:nvSpPr>
        <p:spPr>
          <a:xfrm>
            <a:off x="6337228" y="1520318"/>
            <a:ext cx="5562020" cy="2062103"/>
          </a:xfrm>
          <a:prstGeom prst="rect">
            <a:avLst/>
          </a:prstGeom>
        </p:spPr>
        <p:txBody>
          <a:bodyPr wrap="square">
            <a:spAutoFit/>
          </a:bodyPr>
          <a:lstStyle/>
          <a:p>
            <a:r>
              <a:rPr lang="en-US" sz="3200" dirty="0">
                <a:solidFill>
                  <a:srgbClr val="333333"/>
                </a:solidFill>
                <a:latin typeface="Guardian TextSans Web"/>
              </a:rPr>
              <a:t>The ROC curve</a:t>
            </a:r>
          </a:p>
          <a:p>
            <a:r>
              <a:rPr lang="en-US" sz="3200" dirty="0">
                <a:solidFill>
                  <a:srgbClr val="333333"/>
                </a:solidFill>
                <a:latin typeface="Guardian TextSans Web"/>
              </a:rPr>
              <a:t>(i.e. sensitivity/specificity curve)</a:t>
            </a:r>
          </a:p>
          <a:p>
            <a:r>
              <a:rPr lang="en-US" sz="3200" dirty="0">
                <a:solidFill>
                  <a:srgbClr val="333333"/>
                </a:solidFill>
                <a:latin typeface="Guardian TextSans Web"/>
              </a:rPr>
              <a:t>quantifies performance across all possible thresholds</a:t>
            </a:r>
            <a:endParaRPr lang="en-US" sz="3200" dirty="0"/>
          </a:p>
        </p:txBody>
      </p:sp>
      <p:pic>
        <p:nvPicPr>
          <p:cNvPr id="1026" name="Picture 2" descr="https://cdn.jamanetwork.com/ama/content_public/journal/jama/4982/joc50058f1.png?Expires=2147483647&amp;Signature=4BCK0DXwHQhYEjGnCGdf0xIU1DtQ1RF9cmybxM9ZmyXw8rKpnmc5JxyAG15uZGrFSVm3biFpF2FF-bG7RGui8B9sl8flxNWO5dHuc~Hqnhrg1HUvkenMPGF4-Qh2ax0fqmcBMkIhs0SmqfSBUIKKMWLLzali~C1vmeVbK~cT4chJ68eRRJl9aWWRKqanEBCi-R6UP~EThTlWWkhVrZ7v8FE1JN3U19vlvSmkHYYOjlaad1HCOMq-Zk8XiA5Do8CKiksRetGy45kRZi8SnOK9rpw-vSJuj8xi~QlMHBCCPyDub88WsgtWji1sZicgQAkHXn9M8YfJerxTdzi7zq78Dw__&amp;Key-Pair-Id=APKAIE5G5CRDK6RD3PGA"/>
          <p:cNvPicPr>
            <a:picLocks noChangeAspect="1" noChangeArrowheads="1"/>
          </p:cNvPicPr>
          <p:nvPr/>
        </p:nvPicPr>
        <p:blipFill rotWithShape="1">
          <a:blip r:embed="rId5">
            <a:extLst>
              <a:ext uri="{28A0092B-C50C-407E-A947-70E740481C1C}">
                <a14:useLocalDpi xmlns:a14="http://schemas.microsoft.com/office/drawing/2010/main" val="0"/>
              </a:ext>
            </a:extLst>
          </a:blip>
          <a:srcRect l="11914" r="10987"/>
          <a:stretch/>
        </p:blipFill>
        <p:spPr bwMode="auto">
          <a:xfrm>
            <a:off x="261871" y="630916"/>
            <a:ext cx="5834129" cy="590301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7407496" y="5092667"/>
            <a:ext cx="3421484" cy="1015663"/>
          </a:xfrm>
          <a:prstGeom prst="rect">
            <a:avLst/>
          </a:prstGeom>
        </p:spPr>
        <p:txBody>
          <a:bodyPr wrap="square">
            <a:spAutoFit/>
          </a:bodyPr>
          <a:lstStyle/>
          <a:p>
            <a:r>
              <a:rPr lang="en-US" sz="1200" dirty="0">
                <a:solidFill>
                  <a:srgbClr val="333333"/>
                </a:solidFill>
                <a:latin typeface="Guardian TextSans Web"/>
              </a:rPr>
              <a:t>Thompson IM, </a:t>
            </a:r>
            <a:r>
              <a:rPr lang="en-US" sz="1200" dirty="0" err="1">
                <a:solidFill>
                  <a:srgbClr val="333333"/>
                </a:solidFill>
                <a:latin typeface="Guardian TextSans Web"/>
              </a:rPr>
              <a:t>Ankerst</a:t>
            </a:r>
            <a:r>
              <a:rPr lang="en-US" sz="1200" dirty="0">
                <a:solidFill>
                  <a:srgbClr val="333333"/>
                </a:solidFill>
                <a:latin typeface="Guardian TextSans Web"/>
              </a:rPr>
              <a:t> DP, Chi C, et al. Operating Characteristics of Prostate-Specific Antigen in Men With an Initial PSA Level of 3.0 ng/mL or Lower. </a:t>
            </a:r>
            <a:r>
              <a:rPr lang="en-US" sz="1200" i="1" dirty="0">
                <a:solidFill>
                  <a:srgbClr val="333333"/>
                </a:solidFill>
                <a:latin typeface="Guardian TextSans Web"/>
              </a:rPr>
              <a:t>JAMA.</a:t>
            </a:r>
            <a:r>
              <a:rPr lang="en-US" sz="1200" dirty="0">
                <a:solidFill>
                  <a:srgbClr val="333333"/>
                </a:solidFill>
                <a:latin typeface="Guardian TextSans Web"/>
              </a:rPr>
              <a:t> 2005;294(1):66–70. doi:10.1001/jama.294.1.66</a:t>
            </a:r>
            <a:endParaRPr lang="en-US" sz="1200" dirty="0"/>
          </a:p>
        </p:txBody>
      </p:sp>
      <mc:AlternateContent xmlns:mc="http://schemas.openxmlformats.org/markup-compatibility/2006" xmlns:a14="http://schemas.microsoft.com/office/drawing/2010/main">
        <mc:Choice Requires="a14">
          <p:sp>
            <p:nvSpPr>
              <p:cNvPr id="5" name="Rounded Rectangle 4">
                <a:extLst>
                  <a:ext uri="{FF2B5EF4-FFF2-40B4-BE49-F238E27FC236}">
                    <a16:creationId xmlns:a16="http://schemas.microsoft.com/office/drawing/2014/main" id="{79881D24-10D3-B24F-8D54-4BC65ADC7C1C}"/>
                  </a:ext>
                </a:extLst>
              </p:cNvPr>
              <p:cNvSpPr/>
              <p:nvPr/>
            </p:nvSpPr>
            <p:spPr>
              <a:xfrm>
                <a:off x="4274707" y="2382916"/>
                <a:ext cx="2895600" cy="3061919"/>
              </a:xfrm>
              <a:prstGeom prst="roundRect">
                <a:avLst/>
              </a:prstGeom>
              <a:ln w="28575">
                <a:solidFill>
                  <a:schemeClr val="accent2"/>
                </a:solidFill>
              </a:ln>
            </p:spPr>
            <p:style>
              <a:lnRef idx="2">
                <a:schemeClr val="dk1"/>
              </a:lnRef>
              <a:fillRef idx="1">
                <a:schemeClr val="lt1"/>
              </a:fillRef>
              <a:effectRef idx="0">
                <a:schemeClr val="dk1"/>
              </a:effectRef>
              <a:fontRef idx="minor">
                <a:schemeClr val="dk1"/>
              </a:fontRef>
            </p:style>
            <p:txBody>
              <a:bodyPr rtlCol="0" anchor="ctr"/>
              <a:lstStyle/>
              <a:p>
                <a:pPr marL="342900" indent="-342900">
                  <a:buFont typeface="Arial" panose="020B0604020202020204" pitchFamily="34" charset="0"/>
                  <a:buChar char="•"/>
                </a:pPr>
                <a:r>
                  <a:rPr lang="en-US" dirty="0">
                    <a:solidFill>
                      <a:schemeClr val="accent2"/>
                    </a:solidFill>
                  </a:rPr>
                  <a:t>We’d like to have sensitivity </a:t>
                </a:r>
                <a14:m>
                  <m:oMath xmlns:m="http://schemas.openxmlformats.org/officeDocument/2006/math">
                    <m:r>
                      <a:rPr lang="en-US" i="1" dirty="0" smtClean="0">
                        <a:solidFill>
                          <a:schemeClr val="accent2"/>
                        </a:solidFill>
                        <a:latin typeface="Cambria Math" panose="02040503050406030204" pitchFamily="18" charset="0"/>
                      </a:rPr>
                      <m:t>≥</m:t>
                    </m:r>
                  </m:oMath>
                </a14:m>
                <a:r>
                  <a:rPr lang="en-US" dirty="0">
                    <a:solidFill>
                      <a:schemeClr val="accent2"/>
                    </a:solidFill>
                  </a:rPr>
                  <a:t> 0.9</a:t>
                </a:r>
              </a:p>
              <a:p>
                <a:pPr marL="342900" indent="-342900">
                  <a:buFont typeface="Arial" panose="020B0604020202020204" pitchFamily="34" charset="0"/>
                  <a:buChar char="•"/>
                </a:pPr>
                <a:endParaRPr lang="en-US" dirty="0">
                  <a:solidFill>
                    <a:schemeClr val="accent2"/>
                  </a:solidFill>
                </a:endParaRPr>
              </a:p>
              <a:p>
                <a:pPr marL="342900" indent="-342900">
                  <a:buFont typeface="Arial" panose="020B0604020202020204" pitchFamily="34" charset="0"/>
                  <a:buChar char="•"/>
                </a:pPr>
                <a:r>
                  <a:rPr lang="en-US" dirty="0">
                    <a:solidFill>
                      <a:schemeClr val="accent2"/>
                    </a:solidFill>
                  </a:rPr>
                  <a:t>We can get specificity of about 0.27</a:t>
                </a:r>
              </a:p>
              <a:p>
                <a:pPr marL="342900" indent="-342900">
                  <a:buFont typeface="Arial" panose="020B0604020202020204" pitchFamily="34" charset="0"/>
                  <a:buChar char="•"/>
                </a:pPr>
                <a:endParaRPr lang="en-US" dirty="0">
                  <a:solidFill>
                    <a:schemeClr val="accent2"/>
                  </a:solidFill>
                </a:endParaRPr>
              </a:p>
              <a:p>
                <a:pPr marL="342900" indent="-342900">
                  <a:buFont typeface="Arial" panose="020B0604020202020204" pitchFamily="34" charset="0"/>
                  <a:buChar char="•"/>
                </a:pPr>
                <a:r>
                  <a:rPr lang="en-US" dirty="0">
                    <a:solidFill>
                      <a:schemeClr val="accent2"/>
                    </a:solidFill>
                  </a:rPr>
                  <a:t>Find the threshold corresponding to this point; we’ll suppose it’s at PSA = 2.0</a:t>
                </a:r>
              </a:p>
            </p:txBody>
          </p:sp>
        </mc:Choice>
        <mc:Fallback xmlns="">
          <p:sp>
            <p:nvSpPr>
              <p:cNvPr id="5" name="Rounded Rectangle 4">
                <a:extLst>
                  <a:ext uri="{FF2B5EF4-FFF2-40B4-BE49-F238E27FC236}">
                    <a16:creationId xmlns:a16="http://schemas.microsoft.com/office/drawing/2014/main" id="{79881D24-10D3-B24F-8D54-4BC65ADC7C1C}"/>
                  </a:ext>
                </a:extLst>
              </p:cNvPr>
              <p:cNvSpPr>
                <a:spLocks noRot="1" noChangeAspect="1" noMove="1" noResize="1" noEditPoints="1" noAdjustHandles="1" noChangeArrowheads="1" noChangeShapeType="1" noTextEdit="1"/>
              </p:cNvSpPr>
              <p:nvPr/>
            </p:nvSpPr>
            <p:spPr>
              <a:xfrm>
                <a:off x="4274707" y="2382916"/>
                <a:ext cx="2895600" cy="3061919"/>
              </a:xfrm>
              <a:prstGeom prst="roundRect">
                <a:avLst/>
              </a:prstGeom>
              <a:blipFill>
                <a:blip r:embed="rId6"/>
                <a:stretch>
                  <a:fillRect/>
                </a:stretch>
              </a:blipFill>
              <a:ln w="28575">
                <a:solidFill>
                  <a:schemeClr val="accent2"/>
                </a:solidFill>
              </a:ln>
            </p:spPr>
            <p:txBody>
              <a:bodyPr/>
              <a:lstStyle/>
              <a:p>
                <a:r>
                  <a:rPr lang="en-US">
                    <a:noFill/>
                  </a:rPr>
                  <a:t> </a:t>
                </a:r>
              </a:p>
            </p:txBody>
          </p:sp>
        </mc:Fallback>
      </mc:AlternateContent>
      <p:cxnSp>
        <p:nvCxnSpPr>
          <p:cNvPr id="8" name="Straight Connector 7">
            <a:extLst>
              <a:ext uri="{FF2B5EF4-FFF2-40B4-BE49-F238E27FC236}">
                <a16:creationId xmlns:a16="http://schemas.microsoft.com/office/drawing/2014/main" id="{46986A66-C529-604C-8708-8CECA20F767A}"/>
              </a:ext>
            </a:extLst>
          </p:cNvPr>
          <p:cNvCxnSpPr/>
          <p:nvPr/>
        </p:nvCxnSpPr>
        <p:spPr>
          <a:xfrm>
            <a:off x="261871" y="1717964"/>
            <a:ext cx="5612456" cy="0"/>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C8BEB3D-B2BA-6147-AEB9-B36EA4538BB5}"/>
              </a:ext>
            </a:extLst>
          </p:cNvPr>
          <p:cNvCxnSpPr>
            <a:cxnSpLocks/>
          </p:cNvCxnSpPr>
          <p:nvPr/>
        </p:nvCxnSpPr>
        <p:spPr>
          <a:xfrm>
            <a:off x="4447310" y="498764"/>
            <a:ext cx="0" cy="1669546"/>
          </a:xfrm>
          <a:prstGeom prst="line">
            <a:avLst/>
          </a:prstGeom>
          <a:ln w="28575">
            <a:prstDash val="dash"/>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54EF416E-8F74-784D-AE64-77B55C10E356}"/>
              </a:ext>
            </a:extLst>
          </p:cNvPr>
          <p:cNvCxnSpPr/>
          <p:nvPr/>
        </p:nvCxnSpPr>
        <p:spPr>
          <a:xfrm flipH="1" flipV="1">
            <a:off x="4447310" y="1717964"/>
            <a:ext cx="595745" cy="664953"/>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pic>
        <p:nvPicPr>
          <p:cNvPr id="2" name="Audio 1">
            <a:hlinkClick r:id="" action="ppaction://media"/>
            <a:extLst>
              <a:ext uri="{FF2B5EF4-FFF2-40B4-BE49-F238E27FC236}">
                <a16:creationId xmlns:a16="http://schemas.microsoft.com/office/drawing/2014/main" id="{160CABC1-F77B-6843-BD3E-CE39DA437FC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92912868"/>
      </p:ext>
    </p:extLst>
  </p:cSld>
  <p:clrMapOvr>
    <a:masterClrMapping/>
  </p:clrMapOvr>
  <mc:AlternateContent xmlns:mc="http://schemas.openxmlformats.org/markup-compatibility/2006" xmlns:p14="http://schemas.microsoft.com/office/powerpoint/2010/main">
    <mc:Choice Requires="p14">
      <p:transition spd="slow" p14:dur="2000" advTm="20766"/>
    </mc:Choice>
    <mc:Fallback xmlns="">
      <p:transition spd="slow" advTm="20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D3D94E-A4CF-B048-9C49-74106D24D6CF}"/>
              </a:ext>
            </a:extLst>
          </p:cNvPr>
          <p:cNvSpPr>
            <a:spLocks noGrp="1"/>
          </p:cNvSpPr>
          <p:nvPr>
            <p:ph type="title"/>
          </p:nvPr>
        </p:nvSpPr>
        <p:spPr>
          <a:xfrm>
            <a:off x="838200" y="365125"/>
            <a:ext cx="10515600" cy="1768475"/>
          </a:xfrm>
        </p:spPr>
        <p:txBody>
          <a:bodyPr>
            <a:normAutofit/>
          </a:bodyPr>
          <a:lstStyle/>
          <a:p>
            <a:r>
              <a:rPr lang="en-US" dirty="0"/>
              <a:t>Our first, very simple predictive model</a:t>
            </a:r>
          </a:p>
        </p:txBody>
      </p:sp>
      <p:sp>
        <p:nvSpPr>
          <p:cNvPr id="4" name="TextBox 3">
            <a:extLst>
              <a:ext uri="{FF2B5EF4-FFF2-40B4-BE49-F238E27FC236}">
                <a16:creationId xmlns:a16="http://schemas.microsoft.com/office/drawing/2014/main" id="{EB87058A-A4EE-5047-8A43-0AC69074F666}"/>
              </a:ext>
            </a:extLst>
          </p:cNvPr>
          <p:cNvSpPr txBox="1"/>
          <p:nvPr/>
        </p:nvSpPr>
        <p:spPr>
          <a:xfrm>
            <a:off x="838200" y="2397948"/>
            <a:ext cx="5257800" cy="3539430"/>
          </a:xfrm>
          <a:prstGeom prst="rect">
            <a:avLst/>
          </a:prstGeom>
          <a:noFill/>
        </p:spPr>
        <p:txBody>
          <a:bodyPr wrap="square" rtlCol="0">
            <a:spAutoFit/>
          </a:bodyPr>
          <a:lstStyle/>
          <a:p>
            <a:r>
              <a:rPr lang="en-US" sz="3200" u="sng" dirty="0"/>
              <a:t>End Goal</a:t>
            </a:r>
            <a:r>
              <a:rPr lang="en-US" sz="3200" dirty="0"/>
              <a:t>: predict cancer status (y) based on PSA (x)</a:t>
            </a:r>
          </a:p>
          <a:p>
            <a:endParaRPr lang="en-US" sz="3200" dirty="0"/>
          </a:p>
          <a:p>
            <a:r>
              <a:rPr lang="en-US" sz="3200" dirty="0"/>
              <a:t>Our rule:</a:t>
            </a:r>
          </a:p>
          <a:p>
            <a:endParaRPr lang="en-US" sz="3200" dirty="0"/>
          </a:p>
          <a:p>
            <a:r>
              <a:rPr lang="en-US" sz="3200" b="1" dirty="0"/>
              <a:t>    if</a:t>
            </a:r>
            <a:r>
              <a:rPr lang="en-US" sz="3200" dirty="0"/>
              <a:t> PSA &gt; 2.0, </a:t>
            </a:r>
            <a:r>
              <a:rPr lang="en-US" sz="3200" b="1" dirty="0"/>
              <a:t>predict</a:t>
            </a:r>
            <a:r>
              <a:rPr lang="en-US" sz="3200" dirty="0"/>
              <a:t> positive</a:t>
            </a:r>
          </a:p>
          <a:p>
            <a:r>
              <a:rPr lang="en-US" sz="3200" b="1" dirty="0"/>
              <a:t>    else</a:t>
            </a:r>
            <a:r>
              <a:rPr lang="en-US" sz="3200" dirty="0"/>
              <a:t> </a:t>
            </a:r>
            <a:r>
              <a:rPr lang="en-US" sz="3200" b="1" dirty="0"/>
              <a:t>predict</a:t>
            </a:r>
            <a:r>
              <a:rPr lang="en-US" sz="3200" dirty="0"/>
              <a:t> negative</a:t>
            </a:r>
          </a:p>
        </p:txBody>
      </p:sp>
      <p:pic>
        <p:nvPicPr>
          <p:cNvPr id="3" name="Audio 2">
            <a:hlinkClick r:id="" action="ppaction://media"/>
            <a:extLst>
              <a:ext uri="{FF2B5EF4-FFF2-40B4-BE49-F238E27FC236}">
                <a16:creationId xmlns:a16="http://schemas.microsoft.com/office/drawing/2014/main" id="{39D127ED-D3D5-3C4D-8C2F-38241C0F990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59893222"/>
      </p:ext>
    </p:extLst>
  </p:cSld>
  <p:clrMapOvr>
    <a:masterClrMapping/>
  </p:clrMapOvr>
  <mc:AlternateContent xmlns:mc="http://schemas.openxmlformats.org/markup-compatibility/2006" xmlns:p14="http://schemas.microsoft.com/office/powerpoint/2010/main">
    <mc:Choice Requires="p14">
      <p:transition spd="slow" p14:dur="2000" advTm="79086"/>
    </mc:Choice>
    <mc:Fallback xmlns="">
      <p:transition spd="slow" advTm="790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Left Brace 41">
            <a:extLst>
              <a:ext uri="{FF2B5EF4-FFF2-40B4-BE49-F238E27FC236}">
                <a16:creationId xmlns:a16="http://schemas.microsoft.com/office/drawing/2014/main" id="{CD7BE56E-0060-4A54-AA69-1EB18933245C}"/>
              </a:ext>
            </a:extLst>
          </p:cNvPr>
          <p:cNvSpPr/>
          <p:nvPr/>
        </p:nvSpPr>
        <p:spPr>
          <a:xfrm rot="16200000">
            <a:off x="4238288" y="623021"/>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43" name="TextBox 42">
            <a:extLst>
              <a:ext uri="{FF2B5EF4-FFF2-40B4-BE49-F238E27FC236}">
                <a16:creationId xmlns:a16="http://schemas.microsoft.com/office/drawing/2014/main" id="{CC32AC06-632F-43A5-BCC3-B6853BF55ED1}"/>
              </a:ext>
            </a:extLst>
          </p:cNvPr>
          <p:cNvSpPr txBox="1"/>
          <p:nvPr/>
        </p:nvSpPr>
        <p:spPr>
          <a:xfrm>
            <a:off x="2778049" y="3877721"/>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44" name="TextBox 43">
            <a:extLst>
              <a:ext uri="{FF2B5EF4-FFF2-40B4-BE49-F238E27FC236}">
                <a16:creationId xmlns:a16="http://schemas.microsoft.com/office/drawing/2014/main" id="{5AC2050F-9E94-4BD9-B0FA-61947BD99315}"/>
              </a:ext>
            </a:extLst>
          </p:cNvPr>
          <p:cNvSpPr txBox="1"/>
          <p:nvPr/>
        </p:nvSpPr>
        <p:spPr>
          <a:xfrm>
            <a:off x="8515761" y="3277853"/>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
        <p:nvSpPr>
          <p:cNvPr id="29" name="Title 28"/>
          <p:cNvSpPr>
            <a:spLocks noGrp="1"/>
          </p:cNvSpPr>
          <p:nvPr>
            <p:ph type="title"/>
          </p:nvPr>
        </p:nvSpPr>
        <p:spPr>
          <a:xfrm>
            <a:off x="609600" y="327054"/>
            <a:ext cx="10972800" cy="1143000"/>
          </a:xfrm>
        </p:spPr>
        <p:txBody>
          <a:bodyPr>
            <a:normAutofit fontScale="90000"/>
          </a:bodyPr>
          <a:lstStyle/>
          <a:p>
            <a:r>
              <a:rPr lang="en-US" dirty="0"/>
              <a:t>Learning a Predictive Model </a:t>
            </a:r>
            <a:br>
              <a:rPr lang="en-US" dirty="0"/>
            </a:br>
            <a:r>
              <a:rPr lang="en-US" dirty="0"/>
              <a:t>from Labeled Data</a:t>
            </a:r>
          </a:p>
        </p:txBody>
      </p:sp>
      <p:sp>
        <p:nvSpPr>
          <p:cNvPr id="2" name="TextBox 1">
            <a:extLst>
              <a:ext uri="{FF2B5EF4-FFF2-40B4-BE49-F238E27FC236}">
                <a16:creationId xmlns:a16="http://schemas.microsoft.com/office/drawing/2014/main" id="{A89DB9E1-43B6-E249-9D75-E82D12E3759D}"/>
              </a:ext>
            </a:extLst>
          </p:cNvPr>
          <p:cNvSpPr txBox="1"/>
          <p:nvPr/>
        </p:nvSpPr>
        <p:spPr>
          <a:xfrm>
            <a:off x="1145350" y="5270231"/>
            <a:ext cx="9901300" cy="497957"/>
          </a:xfrm>
          <a:prstGeom prst="rect">
            <a:avLst/>
          </a:prstGeom>
          <a:noFill/>
        </p:spPr>
        <p:txBody>
          <a:bodyPr wrap="none" rtlCol="0">
            <a:spAutoFit/>
          </a:bodyPr>
          <a:lstStyle/>
          <a:p>
            <a:r>
              <a:rPr lang="en-US" sz="2636" dirty="0"/>
              <a:t>The learning process: find the equation that best predicts</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based on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3" name="Table 2">
            <a:extLst>
              <a:ext uri="{FF2B5EF4-FFF2-40B4-BE49-F238E27FC236}">
                <a16:creationId xmlns:a16="http://schemas.microsoft.com/office/drawing/2014/main" id="{DD8BA628-E6A5-5247-A47F-F2F8A1018A52}"/>
              </a:ext>
            </a:extLst>
          </p:cNvPr>
          <p:cNvGraphicFramePr>
            <a:graphicFrameLocks noGrp="1"/>
          </p:cNvGraphicFramePr>
          <p:nvPr/>
        </p:nvGraphicFramePr>
        <p:xfrm>
          <a:off x="1521336" y="2444717"/>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8344310" y="2444716"/>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4" name="Audio 3">
            <a:hlinkClick r:id="" action="ppaction://media"/>
            <a:extLst>
              <a:ext uri="{FF2B5EF4-FFF2-40B4-BE49-F238E27FC236}">
                <a16:creationId xmlns:a16="http://schemas.microsoft.com/office/drawing/2014/main" id="{7BA20D7A-3380-0A44-8C5E-48DE0C3EDD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832431987"/>
      </p:ext>
    </p:extLst>
  </p:cSld>
  <p:clrMapOvr>
    <a:masterClrMapping/>
  </p:clrMapOvr>
  <mc:AlternateContent xmlns:mc="http://schemas.openxmlformats.org/markup-compatibility/2006" xmlns:p14="http://schemas.microsoft.com/office/powerpoint/2010/main">
    <mc:Choice Requires="p14">
      <p:transition spd="slow" p14:dur="2000" advTm="75270"/>
    </mc:Choice>
    <mc:Fallback xmlns="">
      <p:transition spd="slow" advTm="75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CC32AC06-632F-43A5-BCC3-B6853BF55ED1}"/>
              </a:ext>
            </a:extLst>
          </p:cNvPr>
          <p:cNvSpPr txBox="1"/>
          <p:nvPr/>
        </p:nvSpPr>
        <p:spPr>
          <a:xfrm>
            <a:off x="1352811" y="1724080"/>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1</a:t>
            </a:r>
            <a:endParaRPr lang="en-US" sz="2797" baseline="-25000" dirty="0">
              <a:latin typeface="Times New Roman" panose="02020603050405020304" pitchFamily="18" charset="0"/>
              <a:cs typeface="Times New Roman" panose="02020603050405020304" pitchFamily="18" charset="0"/>
            </a:endParaRPr>
          </a:p>
        </p:txBody>
      </p:sp>
      <p:sp>
        <p:nvSpPr>
          <p:cNvPr id="29" name="Title 28"/>
          <p:cNvSpPr>
            <a:spLocks noGrp="1"/>
          </p:cNvSpPr>
          <p:nvPr>
            <p:ph type="title"/>
          </p:nvPr>
        </p:nvSpPr>
        <p:spPr/>
        <p:txBody>
          <a:bodyPr>
            <a:normAutofit/>
          </a:bodyPr>
          <a:lstStyle/>
          <a:p>
            <a:r>
              <a:rPr lang="en-US" dirty="0"/>
              <a:t>Training Set (Historical Data)</a:t>
            </a:r>
          </a:p>
        </p:txBody>
      </p:sp>
      <p:pic>
        <p:nvPicPr>
          <p:cNvPr id="4" name="Picture 3">
            <a:extLst>
              <a:ext uri="{FF2B5EF4-FFF2-40B4-BE49-F238E27FC236}">
                <a16:creationId xmlns:a16="http://schemas.microsoft.com/office/drawing/2014/main" id="{DF949832-3210-E048-BCD9-B031071D27F2}"/>
              </a:ext>
            </a:extLst>
          </p:cNvPr>
          <p:cNvPicPr>
            <a:picLocks noChangeAspect="1"/>
          </p:cNvPicPr>
          <p:nvPr/>
        </p:nvPicPr>
        <p:blipFill>
          <a:blip r:embed="rId5"/>
          <a:stretch>
            <a:fillRect/>
          </a:stretch>
        </p:blipFill>
        <p:spPr>
          <a:xfrm flipV="1">
            <a:off x="2006296" y="1806777"/>
            <a:ext cx="4321392" cy="440075"/>
          </a:xfrm>
          <a:prstGeom prst="rect">
            <a:avLst/>
          </a:prstGeom>
        </p:spPr>
      </p:pic>
      <p:pic>
        <p:nvPicPr>
          <p:cNvPr id="14" name="Picture 13">
            <a:extLst>
              <a:ext uri="{FF2B5EF4-FFF2-40B4-BE49-F238E27FC236}">
                <a16:creationId xmlns:a16="http://schemas.microsoft.com/office/drawing/2014/main" id="{D986E90C-0D83-5245-A5C5-1EA0D395D4C2}"/>
              </a:ext>
            </a:extLst>
          </p:cNvPr>
          <p:cNvPicPr>
            <a:picLocks noChangeAspect="1"/>
          </p:cNvPicPr>
          <p:nvPr/>
        </p:nvPicPr>
        <p:blipFill>
          <a:blip r:embed="rId5"/>
          <a:stretch>
            <a:fillRect/>
          </a:stretch>
        </p:blipFill>
        <p:spPr>
          <a:xfrm flipV="1">
            <a:off x="2006296" y="5048514"/>
            <a:ext cx="4321392" cy="440075"/>
          </a:xfrm>
          <a:prstGeom prst="rect">
            <a:avLst/>
          </a:prstGeom>
        </p:spPr>
      </p:pic>
      <p:pic>
        <p:nvPicPr>
          <p:cNvPr id="15" name="Picture 14">
            <a:extLst>
              <a:ext uri="{FF2B5EF4-FFF2-40B4-BE49-F238E27FC236}">
                <a16:creationId xmlns:a16="http://schemas.microsoft.com/office/drawing/2014/main" id="{BA481802-9EF2-7E4E-95BD-7B89706DF556}"/>
              </a:ext>
            </a:extLst>
          </p:cNvPr>
          <p:cNvPicPr>
            <a:picLocks noChangeAspect="1"/>
          </p:cNvPicPr>
          <p:nvPr/>
        </p:nvPicPr>
        <p:blipFill>
          <a:blip r:embed="rId5"/>
          <a:stretch>
            <a:fillRect/>
          </a:stretch>
        </p:blipFill>
        <p:spPr>
          <a:xfrm flipV="1">
            <a:off x="2006296" y="4480333"/>
            <a:ext cx="4321392" cy="440075"/>
          </a:xfrm>
          <a:prstGeom prst="rect">
            <a:avLst/>
          </a:prstGeom>
        </p:spPr>
      </p:pic>
      <p:pic>
        <p:nvPicPr>
          <p:cNvPr id="16" name="Picture 15">
            <a:extLst>
              <a:ext uri="{FF2B5EF4-FFF2-40B4-BE49-F238E27FC236}">
                <a16:creationId xmlns:a16="http://schemas.microsoft.com/office/drawing/2014/main" id="{860D1EF4-59BA-2744-BF60-28D5DCCC75D9}"/>
              </a:ext>
            </a:extLst>
          </p:cNvPr>
          <p:cNvPicPr>
            <a:picLocks noChangeAspect="1"/>
          </p:cNvPicPr>
          <p:nvPr/>
        </p:nvPicPr>
        <p:blipFill>
          <a:blip r:embed="rId5"/>
          <a:stretch>
            <a:fillRect/>
          </a:stretch>
        </p:blipFill>
        <p:spPr>
          <a:xfrm flipV="1">
            <a:off x="2006296" y="2374958"/>
            <a:ext cx="4321392" cy="440075"/>
          </a:xfrm>
          <a:prstGeom prst="rect">
            <a:avLst/>
          </a:prstGeom>
        </p:spPr>
      </p:pic>
      <p:pic>
        <p:nvPicPr>
          <p:cNvPr id="17" name="Picture 16">
            <a:extLst>
              <a:ext uri="{FF2B5EF4-FFF2-40B4-BE49-F238E27FC236}">
                <a16:creationId xmlns:a16="http://schemas.microsoft.com/office/drawing/2014/main" id="{E8B2ECE0-2C3F-F142-A668-C41BC037476B}"/>
              </a:ext>
            </a:extLst>
          </p:cNvPr>
          <p:cNvPicPr>
            <a:picLocks noChangeAspect="1"/>
          </p:cNvPicPr>
          <p:nvPr/>
        </p:nvPicPr>
        <p:blipFill>
          <a:blip r:embed="rId5"/>
          <a:stretch>
            <a:fillRect/>
          </a:stretch>
        </p:blipFill>
        <p:spPr>
          <a:xfrm flipV="1">
            <a:off x="2006296" y="2943139"/>
            <a:ext cx="4321392" cy="440075"/>
          </a:xfrm>
          <a:prstGeom prst="rect">
            <a:avLst/>
          </a:prstGeom>
        </p:spPr>
      </p:pic>
      <p:pic>
        <p:nvPicPr>
          <p:cNvPr id="18" name="Picture 17">
            <a:extLst>
              <a:ext uri="{FF2B5EF4-FFF2-40B4-BE49-F238E27FC236}">
                <a16:creationId xmlns:a16="http://schemas.microsoft.com/office/drawing/2014/main" id="{2A742A57-DBB1-0049-BF70-A5B51379DA52}"/>
              </a:ext>
            </a:extLst>
          </p:cNvPr>
          <p:cNvPicPr>
            <a:picLocks noChangeAspect="1"/>
          </p:cNvPicPr>
          <p:nvPr/>
        </p:nvPicPr>
        <p:blipFill>
          <a:blip r:embed="rId5"/>
          <a:stretch>
            <a:fillRect/>
          </a:stretch>
        </p:blipFill>
        <p:spPr>
          <a:xfrm flipV="1">
            <a:off x="2006296" y="3511320"/>
            <a:ext cx="4321392" cy="440075"/>
          </a:xfrm>
          <a:prstGeom prst="rect">
            <a:avLst/>
          </a:prstGeom>
        </p:spPr>
      </p:pic>
      <p:sp>
        <p:nvSpPr>
          <p:cNvPr id="19" name="TextBox 18">
            <a:extLst>
              <a:ext uri="{FF2B5EF4-FFF2-40B4-BE49-F238E27FC236}">
                <a16:creationId xmlns:a16="http://schemas.microsoft.com/office/drawing/2014/main" id="{6E6BEB0E-7CAC-2C4B-BE3C-0FC7BB528639}"/>
              </a:ext>
            </a:extLst>
          </p:cNvPr>
          <p:cNvSpPr txBox="1"/>
          <p:nvPr/>
        </p:nvSpPr>
        <p:spPr>
          <a:xfrm>
            <a:off x="1352811" y="4397636"/>
            <a:ext cx="69662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465AF3C1-3019-CB4E-975D-7C1DBF49BC61}"/>
              </a:ext>
            </a:extLst>
          </p:cNvPr>
          <p:cNvSpPr txBox="1"/>
          <p:nvPr/>
        </p:nvSpPr>
        <p:spPr>
          <a:xfrm>
            <a:off x="1352811" y="2292261"/>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2</a:t>
            </a:r>
            <a:endParaRPr lang="en-US" sz="2797" baseline="-25000"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6D1204DE-DCAD-3D42-A018-EE1A7FB7B342}"/>
              </a:ext>
            </a:extLst>
          </p:cNvPr>
          <p:cNvSpPr txBox="1"/>
          <p:nvPr/>
        </p:nvSpPr>
        <p:spPr>
          <a:xfrm>
            <a:off x="1352811" y="4965817"/>
            <a:ext cx="543479" cy="522772"/>
          </a:xfrm>
          <a:prstGeom prst="rect">
            <a:avLst/>
          </a:prstGeom>
          <a:noFill/>
        </p:spPr>
        <p:txBody>
          <a:bodyPr wrap="square" rtlCol="0">
            <a:spAutoFit/>
          </a:bodyPr>
          <a:lstStyle/>
          <a:p>
            <a:r>
              <a:rPr lang="en-US" sz="2797" i="1" dirty="0" err="1">
                <a:latin typeface="Times New Roman" panose="02020603050405020304" pitchFamily="18" charset="0"/>
                <a:cs typeface="Times New Roman" panose="02020603050405020304" pitchFamily="18" charset="0"/>
              </a:rPr>
              <a:t>x</a:t>
            </a:r>
            <a:r>
              <a:rPr lang="en-US" sz="2797" i="1" baseline="-25000" dirty="0" err="1">
                <a:latin typeface="Times New Roman" panose="02020603050405020304" pitchFamily="18" charset="0"/>
                <a:cs typeface="Times New Roman" panose="02020603050405020304" pitchFamily="18" charset="0"/>
              </a:rPr>
              <a:t>N</a:t>
            </a:r>
            <a:endParaRPr lang="en-US" sz="2797" baseline="-250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49241119-D9B5-5540-A9B7-A9E03ABEF578}"/>
              </a:ext>
            </a:extLst>
          </p:cNvPr>
          <p:cNvSpPr txBox="1"/>
          <p:nvPr/>
        </p:nvSpPr>
        <p:spPr>
          <a:xfrm>
            <a:off x="1352811" y="3428623"/>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4</a:t>
            </a:r>
            <a:endParaRPr lang="en-US" sz="2797" baseline="-250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C904E9F7-89B4-5949-8C3E-677A00A15AE0}"/>
              </a:ext>
            </a:extLst>
          </p:cNvPr>
          <p:cNvSpPr txBox="1"/>
          <p:nvPr/>
        </p:nvSpPr>
        <p:spPr>
          <a:xfrm>
            <a:off x="1352811" y="2860442"/>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3</a:t>
            </a:r>
            <a:endParaRPr lang="en-US" sz="2797" baseline="-250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2EC37B96-BC81-804B-8D34-24D748686457}"/>
              </a:ext>
            </a:extLst>
          </p:cNvPr>
          <p:cNvSpPr txBox="1"/>
          <p:nvPr/>
        </p:nvSpPr>
        <p:spPr>
          <a:xfrm>
            <a:off x="6452948" y="4965817"/>
            <a:ext cx="543479" cy="522772"/>
          </a:xfrm>
          <a:prstGeom prst="rect">
            <a:avLst/>
          </a:prstGeom>
          <a:noFill/>
        </p:spPr>
        <p:txBody>
          <a:bodyPr wrap="square" rtlCol="0">
            <a:spAutoFit/>
          </a:bodyPr>
          <a:lstStyle/>
          <a:p>
            <a:r>
              <a:rPr lang="en-US" sz="2797" i="1" dirty="0" err="1">
                <a:latin typeface="Times New Roman" panose="02020603050405020304" pitchFamily="18" charset="0"/>
                <a:cs typeface="Times New Roman" panose="02020603050405020304" pitchFamily="18" charset="0"/>
              </a:rPr>
              <a:t>y</a:t>
            </a:r>
            <a:r>
              <a:rPr lang="en-US" sz="2797" i="1" baseline="-25000" dirty="0" err="1">
                <a:latin typeface="Times New Roman" panose="02020603050405020304" pitchFamily="18" charset="0"/>
                <a:cs typeface="Times New Roman" panose="02020603050405020304" pitchFamily="18" charset="0"/>
              </a:rPr>
              <a:t>N</a:t>
            </a:r>
            <a:endParaRPr lang="en-US" sz="2797" baseline="-250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BD292AD3-4E90-F447-AE1D-6BE89D6DD9D4}"/>
              </a:ext>
            </a:extLst>
          </p:cNvPr>
          <p:cNvSpPr txBox="1"/>
          <p:nvPr/>
        </p:nvSpPr>
        <p:spPr>
          <a:xfrm>
            <a:off x="6452948" y="4397636"/>
            <a:ext cx="799622"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CB7E0F8B-C015-E04D-89EB-FCAB517F7AD5}"/>
              </a:ext>
            </a:extLst>
          </p:cNvPr>
          <p:cNvSpPr txBox="1"/>
          <p:nvPr/>
        </p:nvSpPr>
        <p:spPr>
          <a:xfrm>
            <a:off x="6452948" y="3428623"/>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4</a:t>
            </a:r>
            <a:endParaRPr lang="en-US" sz="2797" baseline="-250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9F1CEB7A-B8A9-584C-8BB0-06ED6BF0C714}"/>
              </a:ext>
            </a:extLst>
          </p:cNvPr>
          <p:cNvSpPr txBox="1"/>
          <p:nvPr/>
        </p:nvSpPr>
        <p:spPr>
          <a:xfrm>
            <a:off x="6452948" y="2860442"/>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3</a:t>
            </a:r>
            <a:endParaRPr lang="en-US" sz="2797" baseline="-25000" dirty="0">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2BF836B4-2919-894E-9669-5B41DAA4075D}"/>
              </a:ext>
            </a:extLst>
          </p:cNvPr>
          <p:cNvSpPr txBox="1"/>
          <p:nvPr/>
        </p:nvSpPr>
        <p:spPr>
          <a:xfrm>
            <a:off x="6452948" y="2292261"/>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2</a:t>
            </a:r>
            <a:endParaRPr lang="en-US" sz="2797" baseline="-25000" dirty="0">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BD5008AA-189E-3942-9502-A1FB6B6DA029}"/>
              </a:ext>
            </a:extLst>
          </p:cNvPr>
          <p:cNvSpPr txBox="1"/>
          <p:nvPr/>
        </p:nvSpPr>
        <p:spPr>
          <a:xfrm>
            <a:off x="6452948" y="1724080"/>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1</a:t>
            </a:r>
            <a:endParaRPr lang="en-US" sz="2797" baseline="-25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7F7B0C2-A517-BB4D-BA95-F5FD1409712E}"/>
              </a:ext>
            </a:extLst>
          </p:cNvPr>
          <p:cNvSpPr txBox="1"/>
          <p:nvPr/>
        </p:nvSpPr>
        <p:spPr>
          <a:xfrm rot="5400000">
            <a:off x="3536373" y="3892699"/>
            <a:ext cx="503664" cy="646331"/>
          </a:xfrm>
          <a:prstGeom prst="rect">
            <a:avLst/>
          </a:prstGeom>
          <a:noFill/>
        </p:spPr>
        <p:txBody>
          <a:bodyPr wrap="none" rtlCol="0">
            <a:spAutoFit/>
          </a:bodyPr>
          <a:lstStyle/>
          <a:p>
            <a:r>
              <a:rPr lang="en-US" sz="3600" dirty="0"/>
              <a:t>…</a:t>
            </a:r>
          </a:p>
        </p:txBody>
      </p:sp>
      <p:sp>
        <p:nvSpPr>
          <p:cNvPr id="32" name="TextBox 31">
            <a:extLst>
              <a:ext uri="{FF2B5EF4-FFF2-40B4-BE49-F238E27FC236}">
                <a16:creationId xmlns:a16="http://schemas.microsoft.com/office/drawing/2014/main" id="{61EB7271-5058-8544-9697-2A0D44FF5656}"/>
              </a:ext>
            </a:extLst>
          </p:cNvPr>
          <p:cNvSpPr txBox="1"/>
          <p:nvPr/>
        </p:nvSpPr>
        <p:spPr>
          <a:xfrm rot="5400000">
            <a:off x="5972290" y="3901566"/>
            <a:ext cx="503664" cy="646331"/>
          </a:xfrm>
          <a:prstGeom prst="rect">
            <a:avLst/>
          </a:prstGeom>
          <a:noFill/>
        </p:spPr>
        <p:txBody>
          <a:bodyPr wrap="none" rtlCol="0">
            <a:spAutoFit/>
          </a:bodyPr>
          <a:lstStyle/>
          <a:p>
            <a:r>
              <a:rPr lang="en-US" sz="3600" dirty="0"/>
              <a:t>…</a:t>
            </a:r>
          </a:p>
        </p:txBody>
      </p:sp>
      <mc:AlternateContent xmlns:mc="http://schemas.openxmlformats.org/markup-compatibility/2006" xmlns:a14="http://schemas.microsoft.com/office/drawing/2010/main">
        <mc:Choice Requires="a14">
          <p:sp>
            <p:nvSpPr>
              <p:cNvPr id="36" name="TextBox 35">
                <a:extLst>
                  <a:ext uri="{FF2B5EF4-FFF2-40B4-BE49-F238E27FC236}">
                    <a16:creationId xmlns:a16="http://schemas.microsoft.com/office/drawing/2014/main" id="{F3DDA1BC-33A6-0D48-846F-FEBC897DFCB8}"/>
                  </a:ext>
                </a:extLst>
              </p:cNvPr>
              <p:cNvSpPr txBox="1"/>
              <p:nvPr/>
            </p:nvSpPr>
            <p:spPr>
              <a:xfrm>
                <a:off x="7937733" y="2026814"/>
                <a:ext cx="3644667" cy="2931700"/>
              </a:xfrm>
              <a:prstGeom prst="rect">
                <a:avLst/>
              </a:prstGeom>
              <a:noFill/>
            </p:spPr>
            <p:txBody>
              <a:bodyPr wrap="square" rtlCol="0">
                <a:spAutoFit/>
              </a:bodyPr>
              <a:lstStyle/>
              <a:p>
                <a:r>
                  <a:rPr lang="en-US" sz="2636" dirty="0"/>
                  <a:t>Find an equation that predicts </a:t>
                </a:r>
                <a14:m>
                  <m:oMath xmlns:m="http://schemas.openxmlformats.org/officeDocument/2006/math">
                    <m:r>
                      <a:rPr lang="en-US" sz="2636" i="1" dirty="0" smtClean="0">
                        <a:latin typeface="Cambria Math" panose="02040503050406030204" pitchFamily="18" charset="0"/>
                      </a:rPr>
                      <m:t>𝑦</m:t>
                    </m:r>
                  </m:oMath>
                </a14:m>
                <a:r>
                  <a:rPr lang="en-US" sz="2636" dirty="0"/>
                  <a:t> based on </a:t>
                </a:r>
                <a14:m>
                  <m:oMath xmlns:m="http://schemas.openxmlformats.org/officeDocument/2006/math">
                    <m:r>
                      <a:rPr lang="en-US" sz="2636" i="1" dirty="0" smtClean="0">
                        <a:latin typeface="Cambria Math" panose="02040503050406030204" pitchFamily="18" charset="0"/>
                      </a:rPr>
                      <m:t>𝑥</m:t>
                    </m:r>
                  </m:oMath>
                </a14:m>
                <a:r>
                  <a:rPr lang="en-US" sz="2636" dirty="0"/>
                  <a:t> across the training set</a:t>
                </a:r>
              </a:p>
              <a:p>
                <a:endParaRPr lang="en-US" sz="2636" dirty="0"/>
              </a:p>
              <a:p>
                <a:r>
                  <a:rPr lang="en-US" sz="2636" dirty="0"/>
                  <a:t>We’ll begin by supposing </a:t>
                </a:r>
                <a14:m>
                  <m:oMath xmlns:m="http://schemas.openxmlformats.org/officeDocument/2006/math">
                    <m:r>
                      <a:rPr lang="en-US" sz="2636" i="1" dirty="0" smtClean="0">
                        <a:latin typeface="Cambria Math" panose="02040503050406030204" pitchFamily="18" charset="0"/>
                      </a:rPr>
                      <m:t>𝑦</m:t>
                    </m:r>
                  </m:oMath>
                </a14:m>
                <a:r>
                  <a:rPr lang="en-US" sz="2636" dirty="0"/>
                  <a:t> is binary</a:t>
                </a:r>
              </a:p>
              <a:p>
                <a:r>
                  <a:rPr lang="en-US" sz="2636" dirty="0"/>
                  <a:t>(i.e. </a:t>
                </a:r>
                <a14:m>
                  <m:oMath xmlns:m="http://schemas.openxmlformats.org/officeDocument/2006/math">
                    <m:r>
                      <a:rPr lang="en-US" sz="2636" i="1" dirty="0" smtClean="0">
                        <a:latin typeface="Cambria Math" panose="02040503050406030204" pitchFamily="18" charset="0"/>
                      </a:rPr>
                      <m:t>𝑦</m:t>
                    </m:r>
                    <m:r>
                      <a:rPr lang="en-US" sz="2636" b="0" i="1" dirty="0" smtClean="0">
                        <a:latin typeface="Cambria Math" panose="02040503050406030204" pitchFamily="18" charset="0"/>
                      </a:rPr>
                      <m:t>∈</m:t>
                    </m:r>
                    <m:r>
                      <a:rPr lang="en-US" sz="2636" i="1" dirty="0" smtClean="0">
                        <a:latin typeface="Cambria Math" panose="02040503050406030204" pitchFamily="18" charset="0"/>
                      </a:rPr>
                      <m:t>{0, 1}</m:t>
                    </m:r>
                  </m:oMath>
                </a14:m>
                <a:r>
                  <a:rPr lang="en-US" sz="2636" dirty="0"/>
                  <a:t>)</a:t>
                </a:r>
              </a:p>
            </p:txBody>
          </p:sp>
        </mc:Choice>
        <mc:Fallback xmlns="">
          <p:sp>
            <p:nvSpPr>
              <p:cNvPr id="36" name="TextBox 35">
                <a:extLst>
                  <a:ext uri="{FF2B5EF4-FFF2-40B4-BE49-F238E27FC236}">
                    <a16:creationId xmlns:a16="http://schemas.microsoft.com/office/drawing/2014/main" id="{F3DDA1BC-33A6-0D48-846F-FEBC897DFCB8}"/>
                  </a:ext>
                </a:extLst>
              </p:cNvPr>
              <p:cNvSpPr txBox="1">
                <a:spLocks noRot="1" noChangeAspect="1" noMove="1" noResize="1" noEditPoints="1" noAdjustHandles="1" noChangeArrowheads="1" noChangeShapeType="1" noTextEdit="1"/>
              </p:cNvSpPr>
              <p:nvPr/>
            </p:nvSpPr>
            <p:spPr>
              <a:xfrm>
                <a:off x="7937733" y="2026814"/>
                <a:ext cx="3644667" cy="2931700"/>
              </a:xfrm>
              <a:prstGeom prst="rect">
                <a:avLst/>
              </a:prstGeom>
              <a:blipFill>
                <a:blip r:embed="rId6"/>
                <a:stretch>
                  <a:fillRect l="-3125" t="-1732" r="-2431" b="-4762"/>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E66B646B-D3FC-AE44-B414-150F2372918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53479768"/>
      </p:ext>
    </p:extLst>
  </p:cSld>
  <p:clrMapOvr>
    <a:masterClrMapping/>
  </p:clrMapOvr>
  <mc:AlternateContent xmlns:mc="http://schemas.openxmlformats.org/markup-compatibility/2006" xmlns:p14="http://schemas.microsoft.com/office/powerpoint/2010/main">
    <mc:Choice Requires="p14">
      <p:transition spd="slow" p14:dur="2000" advTm="37772"/>
    </mc:Choice>
    <mc:Fallback xmlns="">
      <p:transition spd="slow" advTm="37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extBox 42">
            <a:extLst>
              <a:ext uri="{FF2B5EF4-FFF2-40B4-BE49-F238E27FC236}">
                <a16:creationId xmlns:a16="http://schemas.microsoft.com/office/drawing/2014/main" id="{CC32AC06-632F-43A5-BCC3-B6853BF55ED1}"/>
              </a:ext>
            </a:extLst>
          </p:cNvPr>
          <p:cNvSpPr txBox="1"/>
          <p:nvPr/>
        </p:nvSpPr>
        <p:spPr>
          <a:xfrm>
            <a:off x="1352811" y="1423456"/>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1</a:t>
            </a:r>
            <a:endParaRPr lang="en-US" sz="2797" baseline="-25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A89DB9E1-43B6-E249-9D75-E82D12E3759D}"/>
                  </a:ext>
                </a:extLst>
              </p:cNvPr>
              <p:cNvSpPr txBox="1"/>
              <p:nvPr/>
            </p:nvSpPr>
            <p:spPr>
              <a:xfrm>
                <a:off x="7937733" y="2026814"/>
                <a:ext cx="3644667" cy="4148572"/>
              </a:xfrm>
              <a:prstGeom prst="rect">
                <a:avLst/>
              </a:prstGeom>
              <a:noFill/>
            </p:spPr>
            <p:txBody>
              <a:bodyPr wrap="square" rtlCol="0">
                <a:spAutoFit/>
              </a:bodyPr>
              <a:lstStyle/>
              <a:p>
                <a:r>
                  <a:rPr lang="en-US" sz="2636" dirty="0"/>
                  <a:t>Find an equation that predicts </a:t>
                </a:r>
                <a14:m>
                  <m:oMath xmlns:m="http://schemas.openxmlformats.org/officeDocument/2006/math">
                    <m:r>
                      <a:rPr lang="en-US" sz="2636" i="1" dirty="0" smtClean="0">
                        <a:latin typeface="Cambria Math" panose="02040503050406030204" pitchFamily="18" charset="0"/>
                      </a:rPr>
                      <m:t>𝑦</m:t>
                    </m:r>
                  </m:oMath>
                </a14:m>
                <a:r>
                  <a:rPr lang="en-US" sz="2636" dirty="0"/>
                  <a:t> based on </a:t>
                </a:r>
                <a14:m>
                  <m:oMath xmlns:m="http://schemas.openxmlformats.org/officeDocument/2006/math">
                    <m:r>
                      <a:rPr lang="en-US" sz="2636" i="1" dirty="0" smtClean="0">
                        <a:latin typeface="Cambria Math" panose="02040503050406030204" pitchFamily="18" charset="0"/>
                      </a:rPr>
                      <m:t>𝑥</m:t>
                    </m:r>
                  </m:oMath>
                </a14:m>
                <a:r>
                  <a:rPr lang="en-US" sz="2636" dirty="0"/>
                  <a:t> across the training set</a:t>
                </a:r>
              </a:p>
              <a:p>
                <a:endParaRPr lang="en-US" sz="2636" dirty="0"/>
              </a:p>
              <a:p>
                <a:r>
                  <a:rPr lang="en-US" sz="2636" dirty="0"/>
                  <a:t>We’ll begin by supposing </a:t>
                </a:r>
                <a14:m>
                  <m:oMath xmlns:m="http://schemas.openxmlformats.org/officeDocument/2006/math">
                    <m:r>
                      <a:rPr lang="en-US" sz="2636" i="1" dirty="0" smtClean="0">
                        <a:latin typeface="Cambria Math" panose="02040503050406030204" pitchFamily="18" charset="0"/>
                      </a:rPr>
                      <m:t>𝑦</m:t>
                    </m:r>
                  </m:oMath>
                </a14:m>
                <a:r>
                  <a:rPr lang="en-US" sz="2636" dirty="0"/>
                  <a:t> is binary</a:t>
                </a:r>
              </a:p>
              <a:p>
                <a:r>
                  <a:rPr lang="en-US" sz="2636" dirty="0"/>
                  <a:t>(i.e. </a:t>
                </a:r>
                <a14:m>
                  <m:oMath xmlns:m="http://schemas.openxmlformats.org/officeDocument/2006/math">
                    <m:r>
                      <a:rPr lang="en-US" sz="2636" i="1" dirty="0" smtClean="0">
                        <a:latin typeface="Cambria Math" panose="02040503050406030204" pitchFamily="18" charset="0"/>
                      </a:rPr>
                      <m:t>𝑦</m:t>
                    </m:r>
                    <m:r>
                      <a:rPr lang="en-US" sz="2636" b="0" i="1" dirty="0" smtClean="0">
                        <a:latin typeface="Cambria Math" panose="02040503050406030204" pitchFamily="18" charset="0"/>
                      </a:rPr>
                      <m:t>∈</m:t>
                    </m:r>
                    <m:r>
                      <a:rPr lang="en-US" sz="2636" i="1" dirty="0" smtClean="0">
                        <a:latin typeface="Cambria Math" panose="02040503050406030204" pitchFamily="18" charset="0"/>
                      </a:rPr>
                      <m:t>{0, 1}</m:t>
                    </m:r>
                  </m:oMath>
                </a14:m>
                <a:r>
                  <a:rPr lang="en-US" sz="2636" dirty="0"/>
                  <a:t>)</a:t>
                </a:r>
              </a:p>
              <a:p>
                <a:endParaRPr lang="en-US" sz="2636" dirty="0"/>
              </a:p>
              <a:p>
                <a:endParaRPr lang="en-US" sz="2636" dirty="0"/>
              </a:p>
              <a:p>
                <a:r>
                  <a:rPr lang="en-US" sz="2636" dirty="0"/>
                  <a:t>&lt;- Learn to predict new </a:t>
                </a:r>
                <a14:m>
                  <m:oMath xmlns:m="http://schemas.openxmlformats.org/officeDocument/2006/math">
                    <m:r>
                      <a:rPr lang="en-US" sz="2636" i="1" dirty="0" smtClean="0">
                        <a:latin typeface="Cambria Math" panose="02040503050406030204" pitchFamily="18" charset="0"/>
                      </a:rPr>
                      <m:t>𝑦</m:t>
                    </m:r>
                  </m:oMath>
                </a14:m>
                <a:endParaRPr lang="en-US" sz="2636" dirty="0"/>
              </a:p>
            </p:txBody>
          </p:sp>
        </mc:Choice>
        <mc:Fallback xmlns="">
          <p:sp>
            <p:nvSpPr>
              <p:cNvPr id="2" name="TextBox 1">
                <a:extLst>
                  <a:ext uri="{FF2B5EF4-FFF2-40B4-BE49-F238E27FC236}">
                    <a16:creationId xmlns:a16="http://schemas.microsoft.com/office/drawing/2014/main" id="{A89DB9E1-43B6-E249-9D75-E82D12E3759D}"/>
                  </a:ext>
                </a:extLst>
              </p:cNvPr>
              <p:cNvSpPr txBox="1">
                <a:spLocks noRot="1" noChangeAspect="1" noMove="1" noResize="1" noEditPoints="1" noAdjustHandles="1" noChangeArrowheads="1" noChangeShapeType="1" noTextEdit="1"/>
              </p:cNvSpPr>
              <p:nvPr/>
            </p:nvSpPr>
            <p:spPr>
              <a:xfrm>
                <a:off x="7937733" y="2026814"/>
                <a:ext cx="3644667" cy="4148572"/>
              </a:xfrm>
              <a:prstGeom prst="rect">
                <a:avLst/>
              </a:prstGeom>
              <a:blipFill>
                <a:blip r:embed="rId5"/>
                <a:stretch>
                  <a:fillRect l="-3125" t="-1223" r="-2431" b="-2752"/>
                </a:stretch>
              </a:blipFill>
            </p:spPr>
            <p:txBody>
              <a:bodyPr/>
              <a:lstStyle/>
              <a:p>
                <a:r>
                  <a:rPr lang="en-US">
                    <a:noFill/>
                  </a:rPr>
                  <a:t> </a:t>
                </a:r>
              </a:p>
            </p:txBody>
          </p:sp>
        </mc:Fallback>
      </mc:AlternateContent>
      <p:pic>
        <p:nvPicPr>
          <p:cNvPr id="4" name="Picture 3">
            <a:extLst>
              <a:ext uri="{FF2B5EF4-FFF2-40B4-BE49-F238E27FC236}">
                <a16:creationId xmlns:a16="http://schemas.microsoft.com/office/drawing/2014/main" id="{DF949832-3210-E048-BCD9-B031071D27F2}"/>
              </a:ext>
            </a:extLst>
          </p:cNvPr>
          <p:cNvPicPr>
            <a:picLocks noChangeAspect="1"/>
          </p:cNvPicPr>
          <p:nvPr/>
        </p:nvPicPr>
        <p:blipFill>
          <a:blip r:embed="rId6"/>
          <a:stretch>
            <a:fillRect/>
          </a:stretch>
        </p:blipFill>
        <p:spPr>
          <a:xfrm flipV="1">
            <a:off x="2006296" y="1506153"/>
            <a:ext cx="4321392" cy="440075"/>
          </a:xfrm>
          <a:prstGeom prst="rect">
            <a:avLst/>
          </a:prstGeom>
        </p:spPr>
      </p:pic>
      <p:pic>
        <p:nvPicPr>
          <p:cNvPr id="14" name="Picture 13">
            <a:extLst>
              <a:ext uri="{FF2B5EF4-FFF2-40B4-BE49-F238E27FC236}">
                <a16:creationId xmlns:a16="http://schemas.microsoft.com/office/drawing/2014/main" id="{D986E90C-0D83-5245-A5C5-1EA0D395D4C2}"/>
              </a:ext>
            </a:extLst>
          </p:cNvPr>
          <p:cNvPicPr>
            <a:picLocks noChangeAspect="1"/>
          </p:cNvPicPr>
          <p:nvPr/>
        </p:nvPicPr>
        <p:blipFill>
          <a:blip r:embed="rId6"/>
          <a:stretch>
            <a:fillRect/>
          </a:stretch>
        </p:blipFill>
        <p:spPr>
          <a:xfrm flipV="1">
            <a:off x="2006296" y="4747890"/>
            <a:ext cx="4321392" cy="440075"/>
          </a:xfrm>
          <a:prstGeom prst="rect">
            <a:avLst/>
          </a:prstGeom>
        </p:spPr>
      </p:pic>
      <p:pic>
        <p:nvPicPr>
          <p:cNvPr id="15" name="Picture 14">
            <a:extLst>
              <a:ext uri="{FF2B5EF4-FFF2-40B4-BE49-F238E27FC236}">
                <a16:creationId xmlns:a16="http://schemas.microsoft.com/office/drawing/2014/main" id="{BA481802-9EF2-7E4E-95BD-7B89706DF556}"/>
              </a:ext>
            </a:extLst>
          </p:cNvPr>
          <p:cNvPicPr>
            <a:picLocks noChangeAspect="1"/>
          </p:cNvPicPr>
          <p:nvPr/>
        </p:nvPicPr>
        <p:blipFill>
          <a:blip r:embed="rId6"/>
          <a:stretch>
            <a:fillRect/>
          </a:stretch>
        </p:blipFill>
        <p:spPr>
          <a:xfrm flipV="1">
            <a:off x="2006296" y="4179709"/>
            <a:ext cx="4321392" cy="440075"/>
          </a:xfrm>
          <a:prstGeom prst="rect">
            <a:avLst/>
          </a:prstGeom>
        </p:spPr>
      </p:pic>
      <p:pic>
        <p:nvPicPr>
          <p:cNvPr id="16" name="Picture 15">
            <a:extLst>
              <a:ext uri="{FF2B5EF4-FFF2-40B4-BE49-F238E27FC236}">
                <a16:creationId xmlns:a16="http://schemas.microsoft.com/office/drawing/2014/main" id="{860D1EF4-59BA-2744-BF60-28D5DCCC75D9}"/>
              </a:ext>
            </a:extLst>
          </p:cNvPr>
          <p:cNvPicPr>
            <a:picLocks noChangeAspect="1"/>
          </p:cNvPicPr>
          <p:nvPr/>
        </p:nvPicPr>
        <p:blipFill>
          <a:blip r:embed="rId6"/>
          <a:stretch>
            <a:fillRect/>
          </a:stretch>
        </p:blipFill>
        <p:spPr>
          <a:xfrm flipV="1">
            <a:off x="2006296" y="2074334"/>
            <a:ext cx="4321392" cy="440075"/>
          </a:xfrm>
          <a:prstGeom prst="rect">
            <a:avLst/>
          </a:prstGeom>
        </p:spPr>
      </p:pic>
      <p:pic>
        <p:nvPicPr>
          <p:cNvPr id="17" name="Picture 16">
            <a:extLst>
              <a:ext uri="{FF2B5EF4-FFF2-40B4-BE49-F238E27FC236}">
                <a16:creationId xmlns:a16="http://schemas.microsoft.com/office/drawing/2014/main" id="{E8B2ECE0-2C3F-F142-A668-C41BC037476B}"/>
              </a:ext>
            </a:extLst>
          </p:cNvPr>
          <p:cNvPicPr>
            <a:picLocks noChangeAspect="1"/>
          </p:cNvPicPr>
          <p:nvPr/>
        </p:nvPicPr>
        <p:blipFill>
          <a:blip r:embed="rId6"/>
          <a:stretch>
            <a:fillRect/>
          </a:stretch>
        </p:blipFill>
        <p:spPr>
          <a:xfrm flipV="1">
            <a:off x="2006296" y="2642515"/>
            <a:ext cx="4321392" cy="440075"/>
          </a:xfrm>
          <a:prstGeom prst="rect">
            <a:avLst/>
          </a:prstGeom>
        </p:spPr>
      </p:pic>
      <p:pic>
        <p:nvPicPr>
          <p:cNvPr id="18" name="Picture 17">
            <a:extLst>
              <a:ext uri="{FF2B5EF4-FFF2-40B4-BE49-F238E27FC236}">
                <a16:creationId xmlns:a16="http://schemas.microsoft.com/office/drawing/2014/main" id="{2A742A57-DBB1-0049-BF70-A5B51379DA52}"/>
              </a:ext>
            </a:extLst>
          </p:cNvPr>
          <p:cNvPicPr>
            <a:picLocks noChangeAspect="1"/>
          </p:cNvPicPr>
          <p:nvPr/>
        </p:nvPicPr>
        <p:blipFill>
          <a:blip r:embed="rId6"/>
          <a:stretch>
            <a:fillRect/>
          </a:stretch>
        </p:blipFill>
        <p:spPr>
          <a:xfrm flipV="1">
            <a:off x="2006296" y="3210696"/>
            <a:ext cx="4321392" cy="440075"/>
          </a:xfrm>
          <a:prstGeom prst="rect">
            <a:avLst/>
          </a:prstGeom>
        </p:spPr>
      </p:pic>
      <p:sp>
        <p:nvSpPr>
          <p:cNvPr id="19" name="TextBox 18">
            <a:extLst>
              <a:ext uri="{FF2B5EF4-FFF2-40B4-BE49-F238E27FC236}">
                <a16:creationId xmlns:a16="http://schemas.microsoft.com/office/drawing/2014/main" id="{6E6BEB0E-7CAC-2C4B-BE3C-0FC7BB528639}"/>
              </a:ext>
            </a:extLst>
          </p:cNvPr>
          <p:cNvSpPr txBox="1"/>
          <p:nvPr/>
        </p:nvSpPr>
        <p:spPr>
          <a:xfrm>
            <a:off x="1352811" y="4097012"/>
            <a:ext cx="69662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sp>
        <p:nvSpPr>
          <p:cNvPr id="20" name="TextBox 19">
            <a:extLst>
              <a:ext uri="{FF2B5EF4-FFF2-40B4-BE49-F238E27FC236}">
                <a16:creationId xmlns:a16="http://schemas.microsoft.com/office/drawing/2014/main" id="{465AF3C1-3019-CB4E-975D-7C1DBF49BC61}"/>
              </a:ext>
            </a:extLst>
          </p:cNvPr>
          <p:cNvSpPr txBox="1"/>
          <p:nvPr/>
        </p:nvSpPr>
        <p:spPr>
          <a:xfrm>
            <a:off x="1352811" y="1991637"/>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2</a:t>
            </a:r>
            <a:endParaRPr lang="en-US" sz="2797" baseline="-25000" dirty="0">
              <a:latin typeface="Times New Roman" panose="02020603050405020304" pitchFamily="18" charset="0"/>
              <a:cs typeface="Times New Roman" panose="02020603050405020304" pitchFamily="18" charset="0"/>
            </a:endParaRPr>
          </a:p>
        </p:txBody>
      </p:sp>
      <p:sp>
        <p:nvSpPr>
          <p:cNvPr id="21" name="TextBox 20">
            <a:extLst>
              <a:ext uri="{FF2B5EF4-FFF2-40B4-BE49-F238E27FC236}">
                <a16:creationId xmlns:a16="http://schemas.microsoft.com/office/drawing/2014/main" id="{6D1204DE-DCAD-3D42-A018-EE1A7FB7B342}"/>
              </a:ext>
            </a:extLst>
          </p:cNvPr>
          <p:cNvSpPr txBox="1"/>
          <p:nvPr/>
        </p:nvSpPr>
        <p:spPr>
          <a:xfrm>
            <a:off x="1352811" y="4665193"/>
            <a:ext cx="543479" cy="522772"/>
          </a:xfrm>
          <a:prstGeom prst="rect">
            <a:avLst/>
          </a:prstGeom>
          <a:noFill/>
        </p:spPr>
        <p:txBody>
          <a:bodyPr wrap="square" rtlCol="0">
            <a:spAutoFit/>
          </a:bodyPr>
          <a:lstStyle/>
          <a:p>
            <a:r>
              <a:rPr lang="en-US" sz="2797" i="1" dirty="0" err="1">
                <a:latin typeface="Times New Roman" panose="02020603050405020304" pitchFamily="18" charset="0"/>
                <a:cs typeface="Times New Roman" panose="02020603050405020304" pitchFamily="18" charset="0"/>
              </a:rPr>
              <a:t>x</a:t>
            </a:r>
            <a:r>
              <a:rPr lang="en-US" sz="2797" i="1" baseline="-25000" dirty="0" err="1">
                <a:latin typeface="Times New Roman" panose="02020603050405020304" pitchFamily="18" charset="0"/>
                <a:cs typeface="Times New Roman" panose="02020603050405020304" pitchFamily="18" charset="0"/>
              </a:rPr>
              <a:t>N</a:t>
            </a:r>
            <a:endParaRPr lang="en-US" sz="2797" baseline="-25000" dirty="0">
              <a:latin typeface="Times New Roman" panose="02020603050405020304" pitchFamily="18" charset="0"/>
              <a:cs typeface="Times New Roman" panose="02020603050405020304" pitchFamily="18" charset="0"/>
            </a:endParaRPr>
          </a:p>
        </p:txBody>
      </p:sp>
      <p:sp>
        <p:nvSpPr>
          <p:cNvPr id="22" name="TextBox 21">
            <a:extLst>
              <a:ext uri="{FF2B5EF4-FFF2-40B4-BE49-F238E27FC236}">
                <a16:creationId xmlns:a16="http://schemas.microsoft.com/office/drawing/2014/main" id="{49241119-D9B5-5540-A9B7-A9E03ABEF578}"/>
              </a:ext>
            </a:extLst>
          </p:cNvPr>
          <p:cNvSpPr txBox="1"/>
          <p:nvPr/>
        </p:nvSpPr>
        <p:spPr>
          <a:xfrm>
            <a:off x="1352811" y="3127999"/>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4</a:t>
            </a:r>
            <a:endParaRPr lang="en-US" sz="2797" baseline="-25000" dirty="0">
              <a:latin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C904E9F7-89B4-5949-8C3E-677A00A15AE0}"/>
              </a:ext>
            </a:extLst>
          </p:cNvPr>
          <p:cNvSpPr txBox="1"/>
          <p:nvPr/>
        </p:nvSpPr>
        <p:spPr>
          <a:xfrm>
            <a:off x="1352811" y="2559818"/>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3</a:t>
            </a:r>
            <a:endParaRPr lang="en-US" sz="2797" baseline="-25000" dirty="0">
              <a:latin typeface="Times New Roman" panose="02020603050405020304" pitchFamily="18" charset="0"/>
              <a:cs typeface="Times New Roman" panose="02020603050405020304" pitchFamily="18" charset="0"/>
            </a:endParaRPr>
          </a:p>
        </p:txBody>
      </p:sp>
      <p:sp>
        <p:nvSpPr>
          <p:cNvPr id="24" name="TextBox 23">
            <a:extLst>
              <a:ext uri="{FF2B5EF4-FFF2-40B4-BE49-F238E27FC236}">
                <a16:creationId xmlns:a16="http://schemas.microsoft.com/office/drawing/2014/main" id="{2EC37B96-BC81-804B-8D34-24D748686457}"/>
              </a:ext>
            </a:extLst>
          </p:cNvPr>
          <p:cNvSpPr txBox="1"/>
          <p:nvPr/>
        </p:nvSpPr>
        <p:spPr>
          <a:xfrm>
            <a:off x="6452948" y="4665193"/>
            <a:ext cx="543479" cy="522772"/>
          </a:xfrm>
          <a:prstGeom prst="rect">
            <a:avLst/>
          </a:prstGeom>
          <a:noFill/>
        </p:spPr>
        <p:txBody>
          <a:bodyPr wrap="square" rtlCol="0">
            <a:spAutoFit/>
          </a:bodyPr>
          <a:lstStyle/>
          <a:p>
            <a:r>
              <a:rPr lang="en-US" sz="2797" i="1" dirty="0" err="1">
                <a:latin typeface="Times New Roman" panose="02020603050405020304" pitchFamily="18" charset="0"/>
                <a:cs typeface="Times New Roman" panose="02020603050405020304" pitchFamily="18" charset="0"/>
              </a:rPr>
              <a:t>y</a:t>
            </a:r>
            <a:r>
              <a:rPr lang="en-US" sz="2797" i="1" baseline="-25000" dirty="0" err="1">
                <a:latin typeface="Times New Roman" panose="02020603050405020304" pitchFamily="18" charset="0"/>
                <a:cs typeface="Times New Roman" panose="02020603050405020304" pitchFamily="18" charset="0"/>
              </a:rPr>
              <a:t>N</a:t>
            </a:r>
            <a:endParaRPr lang="en-US" sz="2797" baseline="-25000" dirty="0">
              <a:latin typeface="Times New Roman" panose="02020603050405020304" pitchFamily="18" charset="0"/>
              <a:cs typeface="Times New Roman" panose="02020603050405020304" pitchFamily="18" charset="0"/>
            </a:endParaRPr>
          </a:p>
        </p:txBody>
      </p:sp>
      <p:sp>
        <p:nvSpPr>
          <p:cNvPr id="25" name="TextBox 24">
            <a:extLst>
              <a:ext uri="{FF2B5EF4-FFF2-40B4-BE49-F238E27FC236}">
                <a16:creationId xmlns:a16="http://schemas.microsoft.com/office/drawing/2014/main" id="{BD292AD3-4E90-F447-AE1D-6BE89D6DD9D4}"/>
              </a:ext>
            </a:extLst>
          </p:cNvPr>
          <p:cNvSpPr txBox="1"/>
          <p:nvPr/>
        </p:nvSpPr>
        <p:spPr>
          <a:xfrm>
            <a:off x="6452948" y="4097012"/>
            <a:ext cx="799622"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sp>
        <p:nvSpPr>
          <p:cNvPr id="26" name="TextBox 25">
            <a:extLst>
              <a:ext uri="{FF2B5EF4-FFF2-40B4-BE49-F238E27FC236}">
                <a16:creationId xmlns:a16="http://schemas.microsoft.com/office/drawing/2014/main" id="{CB7E0F8B-C015-E04D-89EB-FCAB517F7AD5}"/>
              </a:ext>
            </a:extLst>
          </p:cNvPr>
          <p:cNvSpPr txBox="1"/>
          <p:nvPr/>
        </p:nvSpPr>
        <p:spPr>
          <a:xfrm>
            <a:off x="6452948" y="3127999"/>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4</a:t>
            </a:r>
            <a:endParaRPr lang="en-US" sz="2797" baseline="-25000" dirty="0">
              <a:latin typeface="Times New Roman" panose="02020603050405020304" pitchFamily="18" charset="0"/>
              <a:cs typeface="Times New Roman" panose="02020603050405020304" pitchFamily="18" charset="0"/>
            </a:endParaRPr>
          </a:p>
        </p:txBody>
      </p:sp>
      <p:sp>
        <p:nvSpPr>
          <p:cNvPr id="28" name="TextBox 27">
            <a:extLst>
              <a:ext uri="{FF2B5EF4-FFF2-40B4-BE49-F238E27FC236}">
                <a16:creationId xmlns:a16="http://schemas.microsoft.com/office/drawing/2014/main" id="{9F1CEB7A-B8A9-584C-8BB0-06ED6BF0C714}"/>
              </a:ext>
            </a:extLst>
          </p:cNvPr>
          <p:cNvSpPr txBox="1"/>
          <p:nvPr/>
        </p:nvSpPr>
        <p:spPr>
          <a:xfrm>
            <a:off x="6452948" y="2559818"/>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3</a:t>
            </a:r>
            <a:endParaRPr lang="en-US" sz="2797" baseline="-25000" dirty="0">
              <a:latin typeface="Times New Roman" panose="02020603050405020304" pitchFamily="18" charset="0"/>
              <a:cs typeface="Times New Roman" panose="02020603050405020304" pitchFamily="18" charset="0"/>
            </a:endParaRPr>
          </a:p>
        </p:txBody>
      </p:sp>
      <p:sp>
        <p:nvSpPr>
          <p:cNvPr id="30" name="TextBox 29">
            <a:extLst>
              <a:ext uri="{FF2B5EF4-FFF2-40B4-BE49-F238E27FC236}">
                <a16:creationId xmlns:a16="http://schemas.microsoft.com/office/drawing/2014/main" id="{2BF836B4-2919-894E-9669-5B41DAA4075D}"/>
              </a:ext>
            </a:extLst>
          </p:cNvPr>
          <p:cNvSpPr txBox="1"/>
          <p:nvPr/>
        </p:nvSpPr>
        <p:spPr>
          <a:xfrm>
            <a:off x="6452948" y="1991637"/>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2</a:t>
            </a:r>
            <a:endParaRPr lang="en-US" sz="2797" baseline="-25000" dirty="0">
              <a:latin typeface="Times New Roman" panose="02020603050405020304" pitchFamily="18" charset="0"/>
              <a:cs typeface="Times New Roman" panose="02020603050405020304" pitchFamily="18" charset="0"/>
            </a:endParaRPr>
          </a:p>
        </p:txBody>
      </p:sp>
      <p:sp>
        <p:nvSpPr>
          <p:cNvPr id="31" name="TextBox 30">
            <a:extLst>
              <a:ext uri="{FF2B5EF4-FFF2-40B4-BE49-F238E27FC236}">
                <a16:creationId xmlns:a16="http://schemas.microsoft.com/office/drawing/2014/main" id="{BD5008AA-189E-3942-9502-A1FB6B6DA029}"/>
              </a:ext>
            </a:extLst>
          </p:cNvPr>
          <p:cNvSpPr txBox="1"/>
          <p:nvPr/>
        </p:nvSpPr>
        <p:spPr>
          <a:xfrm>
            <a:off x="6452948" y="1423456"/>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1</a:t>
            </a:r>
            <a:endParaRPr lang="en-US" sz="2797" baseline="-25000" dirty="0">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87F7B0C2-A517-BB4D-BA95-F5FD1409712E}"/>
              </a:ext>
            </a:extLst>
          </p:cNvPr>
          <p:cNvSpPr txBox="1"/>
          <p:nvPr/>
        </p:nvSpPr>
        <p:spPr>
          <a:xfrm rot="5400000">
            <a:off x="3536373" y="3592075"/>
            <a:ext cx="503664" cy="646331"/>
          </a:xfrm>
          <a:prstGeom prst="rect">
            <a:avLst/>
          </a:prstGeom>
          <a:noFill/>
        </p:spPr>
        <p:txBody>
          <a:bodyPr wrap="none" rtlCol="0">
            <a:spAutoFit/>
          </a:bodyPr>
          <a:lstStyle/>
          <a:p>
            <a:r>
              <a:rPr lang="en-US" sz="3600" dirty="0"/>
              <a:t>…</a:t>
            </a:r>
          </a:p>
        </p:txBody>
      </p:sp>
      <p:sp>
        <p:nvSpPr>
          <p:cNvPr id="32" name="TextBox 31">
            <a:extLst>
              <a:ext uri="{FF2B5EF4-FFF2-40B4-BE49-F238E27FC236}">
                <a16:creationId xmlns:a16="http://schemas.microsoft.com/office/drawing/2014/main" id="{61EB7271-5058-8544-9697-2A0D44FF5656}"/>
              </a:ext>
            </a:extLst>
          </p:cNvPr>
          <p:cNvSpPr txBox="1"/>
          <p:nvPr/>
        </p:nvSpPr>
        <p:spPr>
          <a:xfrm rot="5400000">
            <a:off x="5972290" y="3600942"/>
            <a:ext cx="503664" cy="646331"/>
          </a:xfrm>
          <a:prstGeom prst="rect">
            <a:avLst/>
          </a:prstGeom>
          <a:noFill/>
        </p:spPr>
        <p:txBody>
          <a:bodyPr wrap="none" rtlCol="0">
            <a:spAutoFit/>
          </a:bodyPr>
          <a:lstStyle/>
          <a:p>
            <a:r>
              <a:rPr lang="en-US" sz="3600" dirty="0"/>
              <a:t>…</a:t>
            </a:r>
          </a:p>
        </p:txBody>
      </p:sp>
      <mc:AlternateContent xmlns:mc="http://schemas.openxmlformats.org/markup-compatibility/2006" xmlns:a14="http://schemas.microsoft.com/office/drawing/2010/main">
        <mc:Choice Requires="a14">
          <p:sp>
            <p:nvSpPr>
              <p:cNvPr id="27" name="Title 28">
                <a:extLst>
                  <a:ext uri="{FF2B5EF4-FFF2-40B4-BE49-F238E27FC236}">
                    <a16:creationId xmlns:a16="http://schemas.microsoft.com/office/drawing/2014/main" id="{AA5FECB6-0AC9-5941-8372-FA5CAE748FF4}"/>
                  </a:ext>
                </a:extLst>
              </p:cNvPr>
              <p:cNvSpPr>
                <a:spLocks noGrp="1"/>
              </p:cNvSpPr>
              <p:nvPr>
                <p:ph type="title"/>
              </p:nvPr>
            </p:nvSpPr>
            <p:spPr/>
            <p:txBody>
              <a:bodyPr>
                <a:normAutofit/>
              </a:bodyPr>
              <a:lstStyle/>
              <a:p>
                <a:r>
                  <a:rPr lang="en-US" dirty="0"/>
                  <a:t>Making Predictions for New </a:t>
                </a:r>
                <a14:m>
                  <m:oMath xmlns:m="http://schemas.openxmlformats.org/officeDocument/2006/math">
                    <m:r>
                      <a:rPr lang="en-US" i="1" dirty="0" smtClean="0">
                        <a:latin typeface="Cambria Math" panose="02040503050406030204" pitchFamily="18" charset="0"/>
                      </a:rPr>
                      <m:t>𝑥</m:t>
                    </m:r>
                  </m:oMath>
                </a14:m>
                <a:endParaRPr lang="en-US" dirty="0"/>
              </a:p>
            </p:txBody>
          </p:sp>
        </mc:Choice>
        <mc:Fallback xmlns="">
          <p:sp>
            <p:nvSpPr>
              <p:cNvPr id="27" name="Title 28">
                <a:extLst>
                  <a:ext uri="{FF2B5EF4-FFF2-40B4-BE49-F238E27FC236}">
                    <a16:creationId xmlns:a16="http://schemas.microsoft.com/office/drawing/2014/main" id="{AA5FECB6-0AC9-5941-8372-FA5CAE748FF4}"/>
                  </a:ext>
                </a:extLst>
              </p:cNvPr>
              <p:cNvSpPr>
                <a:spLocks noGrp="1" noRot="1" noChangeAspect="1" noMove="1" noResize="1" noEditPoints="1" noAdjustHandles="1" noChangeArrowheads="1" noChangeShapeType="1" noTextEdit="1"/>
              </p:cNvSpPr>
              <p:nvPr>
                <p:ph type="title"/>
              </p:nvPr>
            </p:nvSpPr>
            <p:spPr>
              <a:xfrm>
                <a:off x="609600" y="274639"/>
                <a:ext cx="10972800" cy="1143000"/>
              </a:xfrm>
              <a:blipFill>
                <a:blip r:embed="rId7"/>
                <a:stretch>
                  <a:fillRect t="-7692" b="-27473"/>
                </a:stretch>
              </a:blipFill>
            </p:spPr>
            <p:txBody>
              <a:bodyPr/>
              <a:lstStyle/>
              <a:p>
                <a:r>
                  <a:rPr lang="en-US">
                    <a:noFill/>
                  </a:rPr>
                  <a:t> </a:t>
                </a:r>
              </a:p>
            </p:txBody>
          </p:sp>
        </mc:Fallback>
      </mc:AlternateContent>
      <p:pic>
        <p:nvPicPr>
          <p:cNvPr id="33" name="Picture 32">
            <a:extLst>
              <a:ext uri="{FF2B5EF4-FFF2-40B4-BE49-F238E27FC236}">
                <a16:creationId xmlns:a16="http://schemas.microsoft.com/office/drawing/2014/main" id="{54151142-EC40-B844-9BD4-5BB502118E87}"/>
              </a:ext>
            </a:extLst>
          </p:cNvPr>
          <p:cNvPicPr>
            <a:picLocks noChangeAspect="1"/>
          </p:cNvPicPr>
          <p:nvPr/>
        </p:nvPicPr>
        <p:blipFill>
          <a:blip r:embed="rId6"/>
          <a:stretch>
            <a:fillRect/>
          </a:stretch>
        </p:blipFill>
        <p:spPr>
          <a:xfrm flipV="1">
            <a:off x="2006296" y="5691039"/>
            <a:ext cx="4321392" cy="440075"/>
          </a:xfrm>
          <a:prstGeom prst="rect">
            <a:avLst/>
          </a:prstGeom>
        </p:spPr>
      </p:pic>
      <p:sp>
        <p:nvSpPr>
          <p:cNvPr id="34" name="TextBox 33">
            <a:extLst>
              <a:ext uri="{FF2B5EF4-FFF2-40B4-BE49-F238E27FC236}">
                <a16:creationId xmlns:a16="http://schemas.microsoft.com/office/drawing/2014/main" id="{791F0AF4-9E4E-2442-8A67-44BD0BC3EABF}"/>
              </a:ext>
            </a:extLst>
          </p:cNvPr>
          <p:cNvSpPr txBox="1"/>
          <p:nvPr/>
        </p:nvSpPr>
        <p:spPr>
          <a:xfrm>
            <a:off x="1310386" y="5608342"/>
            <a:ext cx="781474"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3B9BDD1C-3CC2-FC46-942A-54E15F48CE28}"/>
              </a:ext>
            </a:extLst>
          </p:cNvPr>
          <p:cNvSpPr txBox="1"/>
          <p:nvPr/>
        </p:nvSpPr>
        <p:spPr>
          <a:xfrm>
            <a:off x="6452948" y="5608342"/>
            <a:ext cx="799622"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i="1" baseline="-25000" dirty="0">
                <a:latin typeface="Times New Roman" panose="02020603050405020304" pitchFamily="18" charset="0"/>
                <a:cs typeface="Times New Roman" panose="02020603050405020304" pitchFamily="18" charset="0"/>
              </a:rPr>
              <a:t>N+1</a:t>
            </a:r>
            <a:endParaRPr lang="en-US" sz="2797" baseline="-25000" dirty="0">
              <a:latin typeface="Times New Roman" panose="02020603050405020304" pitchFamily="18" charset="0"/>
              <a:cs typeface="Times New Roman" panose="02020603050405020304" pitchFamily="18" charset="0"/>
            </a:endParaRPr>
          </a:p>
        </p:txBody>
      </p:sp>
      <p:cxnSp>
        <p:nvCxnSpPr>
          <p:cNvPr id="8" name="Straight Connector 7">
            <a:extLst>
              <a:ext uri="{FF2B5EF4-FFF2-40B4-BE49-F238E27FC236}">
                <a16:creationId xmlns:a16="http://schemas.microsoft.com/office/drawing/2014/main" id="{2D8C2377-E4E5-0A4A-B2B6-8716D5AAF77E}"/>
              </a:ext>
            </a:extLst>
          </p:cNvPr>
          <p:cNvCxnSpPr/>
          <p:nvPr/>
        </p:nvCxnSpPr>
        <p:spPr>
          <a:xfrm>
            <a:off x="722334" y="5411244"/>
            <a:ext cx="6993699" cy="0"/>
          </a:xfrm>
          <a:prstGeom prst="line">
            <a:avLst/>
          </a:prstGeom>
        </p:spPr>
        <p:style>
          <a:lnRef idx="3">
            <a:schemeClr val="dk1"/>
          </a:lnRef>
          <a:fillRef idx="0">
            <a:schemeClr val="dk1"/>
          </a:fillRef>
          <a:effectRef idx="2">
            <a:schemeClr val="dk1"/>
          </a:effectRef>
          <a:fontRef idx="minor">
            <a:schemeClr val="tx1"/>
          </a:fontRef>
        </p:style>
      </p:cxnSp>
      <p:pic>
        <p:nvPicPr>
          <p:cNvPr id="3" name="Audio 2">
            <a:hlinkClick r:id="" action="ppaction://media"/>
            <a:extLst>
              <a:ext uri="{FF2B5EF4-FFF2-40B4-BE49-F238E27FC236}">
                <a16:creationId xmlns:a16="http://schemas.microsoft.com/office/drawing/2014/main" id="{7CB01D69-E3C5-F64A-B991-EA799506AAD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60804520"/>
      </p:ext>
    </p:extLst>
  </p:cSld>
  <p:clrMapOvr>
    <a:masterClrMapping/>
  </p:clrMapOvr>
  <mc:AlternateContent xmlns:mc="http://schemas.openxmlformats.org/markup-compatibility/2006" xmlns:p14="http://schemas.microsoft.com/office/powerpoint/2010/main">
    <mc:Choice Requires="p14">
      <p:transition spd="slow" p14:dur="2000" advTm="17892"/>
    </mc:Choice>
    <mc:Fallback xmlns="">
      <p:transition spd="slow" advTm="17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6DF2E-A339-C543-AB73-A15A8F49902A}"/>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535F0509-8EB3-5F40-89E4-CB193519C599}"/>
              </a:ext>
            </a:extLst>
          </p:cNvPr>
          <p:cNvSpPr>
            <a:spLocks noGrp="1"/>
          </p:cNvSpPr>
          <p:nvPr>
            <p:ph idx="1"/>
          </p:nvPr>
        </p:nvSpPr>
        <p:spPr>
          <a:xfrm>
            <a:off x="838200" y="1825625"/>
            <a:ext cx="10515600" cy="4667250"/>
          </a:xfrm>
        </p:spPr>
        <p:txBody>
          <a:bodyPr>
            <a:normAutofit/>
          </a:bodyPr>
          <a:lstStyle/>
          <a:p>
            <a:r>
              <a:rPr lang="en-US" dirty="0"/>
              <a:t>The data science techniques we will consider in this course, from computer vision to natural language processing, are all examples of </a:t>
            </a:r>
            <a:r>
              <a:rPr lang="en-US" i="1" dirty="0"/>
              <a:t>predictive models</a:t>
            </a:r>
            <a:r>
              <a:rPr lang="en-US" dirty="0"/>
              <a:t>.</a:t>
            </a:r>
          </a:p>
          <a:p>
            <a:endParaRPr lang="en-US" dirty="0"/>
          </a:p>
          <a:p>
            <a:r>
              <a:rPr lang="en-US" dirty="0"/>
              <a:t>The predictive model is the </a:t>
            </a:r>
            <a:r>
              <a:rPr lang="en-US" i="1" dirty="0"/>
              <a:t>machine </a:t>
            </a:r>
            <a:r>
              <a:rPr lang="en-US" dirty="0"/>
              <a:t>in machine learning. It is a specific mathematical equation that is learned from historical data and evaluated by applying it to additional data not used in training.</a:t>
            </a:r>
          </a:p>
          <a:p>
            <a:endParaRPr lang="en-US" dirty="0"/>
          </a:p>
          <a:p>
            <a:r>
              <a:rPr lang="en-US" dirty="0"/>
              <a:t>Predictive models can be very simple or very complex. As a rule of thumb, we want to </a:t>
            </a:r>
            <a:r>
              <a:rPr lang="en-US" u="sng" dirty="0"/>
              <a:t>use the simplest model that performs well</a:t>
            </a:r>
            <a:r>
              <a:rPr lang="en-US" dirty="0"/>
              <a:t>.</a:t>
            </a:r>
          </a:p>
        </p:txBody>
      </p:sp>
      <p:pic>
        <p:nvPicPr>
          <p:cNvPr id="4" name="Audio 3">
            <a:hlinkClick r:id="" action="ppaction://media"/>
            <a:extLst>
              <a:ext uri="{FF2B5EF4-FFF2-40B4-BE49-F238E27FC236}">
                <a16:creationId xmlns:a16="http://schemas.microsoft.com/office/drawing/2014/main" id="{44C0CB6C-80A5-A643-912A-ADD8724E53B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54039968"/>
      </p:ext>
    </p:extLst>
  </p:cSld>
  <p:clrMapOvr>
    <a:masterClrMapping/>
  </p:clrMapOvr>
  <mc:AlternateContent xmlns:mc="http://schemas.openxmlformats.org/markup-compatibility/2006" xmlns:p14="http://schemas.microsoft.com/office/powerpoint/2010/main">
    <mc:Choice Requires="p14">
      <p:transition spd="slow" p14:dur="2000" advTm="47533"/>
    </mc:Choice>
    <mc:Fallback xmlns="">
      <p:transition spd="slow" advTm="47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898"/>
            <a:ext cx="10972800" cy="1143000"/>
          </a:xfrm>
        </p:spPr>
        <p:txBody>
          <a:bodyPr>
            <a:noAutofit/>
          </a:bodyPr>
          <a:lstStyle/>
          <a:p>
            <a:pPr algn="ctr"/>
            <a:r>
              <a:rPr lang="en-US" sz="4000" dirty="0"/>
              <a:t>Biomedical Text Processing</a:t>
            </a:r>
          </a:p>
        </p:txBody>
      </p:sp>
      <p:pic>
        <p:nvPicPr>
          <p:cNvPr id="5" name="Picture 4"/>
          <p:cNvPicPr>
            <a:picLocks noChangeAspect="1"/>
          </p:cNvPicPr>
          <p:nvPr/>
        </p:nvPicPr>
        <p:blipFill>
          <a:blip r:embed="rId5"/>
          <a:stretch>
            <a:fillRect/>
          </a:stretch>
        </p:blipFill>
        <p:spPr>
          <a:xfrm>
            <a:off x="5711733" y="1417639"/>
            <a:ext cx="6202681" cy="3740377"/>
          </a:xfrm>
          <a:prstGeom prst="rect">
            <a:avLst/>
          </a:prstGeom>
        </p:spPr>
      </p:pic>
      <p:sp>
        <p:nvSpPr>
          <p:cNvPr id="6" name="TextBox 5"/>
          <p:cNvSpPr txBox="1"/>
          <p:nvPr/>
        </p:nvSpPr>
        <p:spPr>
          <a:xfrm>
            <a:off x="5711733" y="5404757"/>
            <a:ext cx="6399572" cy="646331"/>
          </a:xfrm>
          <a:prstGeom prst="rect">
            <a:avLst/>
          </a:prstGeom>
          <a:noFill/>
        </p:spPr>
        <p:txBody>
          <a:bodyPr wrap="none" rtlCol="0">
            <a:spAutoFit/>
          </a:bodyPr>
          <a:lstStyle/>
          <a:p>
            <a:r>
              <a:rPr lang="en-US" b="1" dirty="0"/>
              <a:t>De-identification of patient notes with recurrent neural networks</a:t>
            </a:r>
          </a:p>
          <a:p>
            <a:r>
              <a:rPr lang="en-US" dirty="0"/>
              <a:t>JAMIA 24(3), 2017, 596–606</a:t>
            </a:r>
          </a:p>
        </p:txBody>
      </p:sp>
      <p:pic>
        <p:nvPicPr>
          <p:cNvPr id="6146" name="Picture 2" descr="https://images.radiopaedia.org/images/1000/27c88bec9b8ef395f60b33a8ad3a30_big_gallery.jpg"/>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1000429" y="1894086"/>
            <a:ext cx="3566987" cy="4467598"/>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000429" y="5900019"/>
            <a:ext cx="3566987" cy="461665"/>
          </a:xfrm>
          <a:prstGeom prst="rect">
            <a:avLst/>
          </a:prstGeom>
          <a:noFill/>
        </p:spPr>
        <p:txBody>
          <a:bodyPr wrap="square" rtlCol="0">
            <a:spAutoFit/>
          </a:bodyPr>
          <a:lstStyle/>
          <a:p>
            <a:r>
              <a:rPr lang="en-US" sz="1200" dirty="0">
                <a:solidFill>
                  <a:schemeClr val="bg1"/>
                </a:solidFill>
              </a:rPr>
              <a:t>Mass effect from extradural hemorrhage</a:t>
            </a:r>
          </a:p>
          <a:p>
            <a:r>
              <a:rPr lang="en-US" sz="1200" dirty="0">
                <a:solidFill>
                  <a:schemeClr val="bg1"/>
                </a:solidFill>
              </a:rPr>
              <a:t>https://radiopaedia.org</a:t>
            </a:r>
          </a:p>
        </p:txBody>
      </p:sp>
      <p:sp>
        <p:nvSpPr>
          <p:cNvPr id="9" name="TextBox 8"/>
          <p:cNvSpPr txBox="1"/>
          <p:nvPr/>
        </p:nvSpPr>
        <p:spPr>
          <a:xfrm>
            <a:off x="703248" y="1170898"/>
            <a:ext cx="5008485" cy="646331"/>
          </a:xfrm>
          <a:prstGeom prst="rect">
            <a:avLst/>
          </a:prstGeom>
          <a:noFill/>
        </p:spPr>
        <p:txBody>
          <a:bodyPr wrap="square" rtlCol="0">
            <a:spAutoFit/>
          </a:bodyPr>
          <a:lstStyle/>
          <a:p>
            <a:r>
              <a:rPr lang="en-US" b="1" dirty="0"/>
              <a:t>Classification of radiology reports using neural attention models, </a:t>
            </a:r>
            <a:r>
              <a:rPr lang="en-US" i="1" dirty="0"/>
              <a:t>IJCNN 2017 </a:t>
            </a:r>
            <a:endParaRPr lang="en-US" dirty="0"/>
          </a:p>
        </p:txBody>
      </p:sp>
      <p:pic>
        <p:nvPicPr>
          <p:cNvPr id="8" name="Audio 7">
            <a:hlinkClick r:id="" action="ppaction://media"/>
            <a:extLst>
              <a:ext uri="{FF2B5EF4-FFF2-40B4-BE49-F238E27FC236}">
                <a16:creationId xmlns:a16="http://schemas.microsoft.com/office/drawing/2014/main" id="{7C6FD2A9-A3F6-A535-9BBD-985347699C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56424803"/>
      </p:ext>
    </p:extLst>
  </p:cSld>
  <p:clrMapOvr>
    <a:masterClrMapping/>
  </p:clrMapOvr>
  <mc:AlternateContent xmlns:mc="http://schemas.openxmlformats.org/markup-compatibility/2006">
    <mc:Choice xmlns:p14="http://schemas.microsoft.com/office/powerpoint/2010/main" Requires="p14">
      <p:transition spd="slow" p14:dur="2000" advTm="60405"/>
    </mc:Choice>
    <mc:Fallback>
      <p:transition spd="slow" advTm="60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C54B-0C58-6640-B348-24F5274F30B2}"/>
              </a:ext>
            </a:extLst>
          </p:cNvPr>
          <p:cNvSpPr>
            <a:spLocks noGrp="1"/>
          </p:cNvSpPr>
          <p:nvPr>
            <p:ph type="title"/>
          </p:nvPr>
        </p:nvSpPr>
        <p:spPr>
          <a:xfrm>
            <a:off x="0" y="71489"/>
            <a:ext cx="12192000" cy="1143000"/>
          </a:xfrm>
        </p:spPr>
        <p:txBody>
          <a:bodyPr>
            <a:noAutofit/>
          </a:bodyPr>
          <a:lstStyle/>
          <a:p>
            <a:pPr algn="ctr"/>
            <a:r>
              <a:rPr lang="en-US" sz="4000" dirty="0"/>
              <a:t>Sequential Prediction and Decision-Making Algorithms</a:t>
            </a:r>
          </a:p>
        </p:txBody>
      </p:sp>
      <p:pic>
        <p:nvPicPr>
          <p:cNvPr id="1026" name="Picture 2" descr="Image result for artificial pancreas"/>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7657" y="2631030"/>
            <a:ext cx="5538343" cy="29076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71829" y="1847473"/>
            <a:ext cx="3413884" cy="646331"/>
          </a:xfrm>
          <a:prstGeom prst="rect">
            <a:avLst/>
          </a:prstGeom>
          <a:noFill/>
        </p:spPr>
        <p:txBody>
          <a:bodyPr wrap="none" rtlCol="0">
            <a:spAutoFit/>
          </a:bodyPr>
          <a:lstStyle/>
          <a:p>
            <a:pPr algn="ctr"/>
            <a:r>
              <a:rPr lang="en-US" b="1" dirty="0"/>
              <a:t>Closed-loop blood glucose control</a:t>
            </a:r>
          </a:p>
          <a:p>
            <a:pPr algn="ctr"/>
            <a:r>
              <a:rPr lang="en-US" b="1" dirty="0"/>
              <a:t>(“artificial pancreas”)</a:t>
            </a:r>
          </a:p>
        </p:txBody>
      </p:sp>
      <p:sp>
        <p:nvSpPr>
          <p:cNvPr id="4" name="Rectangle 3"/>
          <p:cNvSpPr/>
          <p:nvPr/>
        </p:nvSpPr>
        <p:spPr>
          <a:xfrm>
            <a:off x="162337" y="5675888"/>
            <a:ext cx="6427439" cy="338554"/>
          </a:xfrm>
          <a:prstGeom prst="rect">
            <a:avLst/>
          </a:prstGeom>
        </p:spPr>
        <p:txBody>
          <a:bodyPr wrap="square">
            <a:spAutoFit/>
          </a:bodyPr>
          <a:lstStyle/>
          <a:p>
            <a:pPr algn="ctr"/>
            <a:r>
              <a:rPr lang="en-US" sz="1600" dirty="0"/>
              <a:t>https://www.mayo.edu/research/labs/artificial-pancreas/overview</a:t>
            </a:r>
          </a:p>
        </p:txBody>
      </p:sp>
      <p:pic>
        <p:nvPicPr>
          <p:cNvPr id="6" name="Picture 2" descr="https://sandpit.bmj.com/graphics/2016/sepsisSOTA/sepsis-v13.png"/>
          <p:cNvPicPr>
            <a:picLocks noChangeAspect="1" noChangeArrowheads="1"/>
          </p:cNvPicPr>
          <p:nvPr/>
        </p:nvPicPr>
        <p:blipFill>
          <a:blip r:embed="rId6" cstate="print">
            <a:extLst>
              <a:ext uri="{28A0092B-C50C-407E-A947-70E740481C1C}">
                <a14:useLocalDpi xmlns:a14="http://schemas.microsoft.com/office/drawing/2010/main"/>
              </a:ext>
            </a:extLst>
          </a:blip>
          <a:srcRect/>
          <a:stretch>
            <a:fillRect/>
          </a:stretch>
        </p:blipFill>
        <p:spPr bwMode="auto">
          <a:xfrm>
            <a:off x="6096000" y="1255293"/>
            <a:ext cx="5638933" cy="3496138"/>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6117815" y="2300934"/>
            <a:ext cx="1229003" cy="1184528"/>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le 7"/>
          <p:cNvSpPr/>
          <p:nvPr/>
        </p:nvSpPr>
        <p:spPr>
          <a:xfrm>
            <a:off x="7368633" y="1547890"/>
            <a:ext cx="1216065" cy="1437184"/>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p:cNvSpPr txBox="1"/>
          <p:nvPr/>
        </p:nvSpPr>
        <p:spPr>
          <a:xfrm>
            <a:off x="7034038" y="4751431"/>
            <a:ext cx="3762889" cy="646331"/>
          </a:xfrm>
          <a:prstGeom prst="rect">
            <a:avLst/>
          </a:prstGeom>
          <a:noFill/>
        </p:spPr>
        <p:txBody>
          <a:bodyPr wrap="none" rtlCol="0">
            <a:spAutoFit/>
          </a:bodyPr>
          <a:lstStyle/>
          <a:p>
            <a:pPr algn="ctr"/>
            <a:r>
              <a:rPr lang="en-US" b="1" dirty="0"/>
              <a:t>Fluid and vasopressor administration </a:t>
            </a:r>
          </a:p>
          <a:p>
            <a:pPr algn="ctr"/>
            <a:r>
              <a:rPr lang="en-US" b="1" dirty="0"/>
              <a:t>for sepsis treatment</a:t>
            </a:r>
          </a:p>
        </p:txBody>
      </p:sp>
      <p:sp>
        <p:nvSpPr>
          <p:cNvPr id="10" name="Rectangle 9"/>
          <p:cNvSpPr/>
          <p:nvPr/>
        </p:nvSpPr>
        <p:spPr>
          <a:xfrm>
            <a:off x="6419154" y="5634726"/>
            <a:ext cx="4992624" cy="523220"/>
          </a:xfrm>
          <a:prstGeom prst="rect">
            <a:avLst/>
          </a:prstGeom>
        </p:spPr>
        <p:txBody>
          <a:bodyPr wrap="square">
            <a:spAutoFit/>
          </a:bodyPr>
          <a:lstStyle/>
          <a:p>
            <a:r>
              <a:rPr lang="en-US" sz="1400" dirty="0">
                <a:solidFill>
                  <a:srgbClr val="222222"/>
                </a:solidFill>
                <a:latin typeface="Arial" panose="020B0604020202020204" pitchFamily="34" charset="0"/>
              </a:rPr>
              <a:t>Gotts JE, </a:t>
            </a:r>
            <a:r>
              <a:rPr lang="en-US" sz="1400" dirty="0" err="1">
                <a:solidFill>
                  <a:srgbClr val="222222"/>
                </a:solidFill>
                <a:latin typeface="Arial" panose="020B0604020202020204" pitchFamily="34" charset="0"/>
              </a:rPr>
              <a:t>Matthay</a:t>
            </a:r>
            <a:r>
              <a:rPr lang="en-US" sz="1400" dirty="0">
                <a:solidFill>
                  <a:srgbClr val="222222"/>
                </a:solidFill>
                <a:latin typeface="Arial" panose="020B0604020202020204" pitchFamily="34" charset="0"/>
              </a:rPr>
              <a:t> MA. Sepsis: pathophysiology and clinical management. </a:t>
            </a:r>
            <a:r>
              <a:rPr lang="en-US" sz="1400" dirty="0" err="1">
                <a:solidFill>
                  <a:srgbClr val="222222"/>
                </a:solidFill>
                <a:latin typeface="Arial" panose="020B0604020202020204" pitchFamily="34" charset="0"/>
              </a:rPr>
              <a:t>bmj</a:t>
            </a:r>
            <a:r>
              <a:rPr lang="en-US" sz="1400" dirty="0">
                <a:solidFill>
                  <a:srgbClr val="222222"/>
                </a:solidFill>
                <a:latin typeface="Arial" panose="020B0604020202020204" pitchFamily="34" charset="0"/>
              </a:rPr>
              <a:t>. 2016 May 23;353(i1585).</a:t>
            </a:r>
            <a:endParaRPr lang="en-US" sz="1400" dirty="0"/>
          </a:p>
        </p:txBody>
      </p:sp>
      <p:pic>
        <p:nvPicPr>
          <p:cNvPr id="11" name="Audio 10">
            <a:hlinkClick r:id="" action="ppaction://media"/>
            <a:extLst>
              <a:ext uri="{FF2B5EF4-FFF2-40B4-BE49-F238E27FC236}">
                <a16:creationId xmlns:a16="http://schemas.microsoft.com/office/drawing/2014/main" id="{2CBE13F9-E469-2EDC-1004-3CE291F5106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129396"/>
      </p:ext>
    </p:extLst>
  </p:cSld>
  <p:clrMapOvr>
    <a:masterClrMapping/>
  </p:clrMapOvr>
  <mc:AlternateContent xmlns:mc="http://schemas.openxmlformats.org/markup-compatibility/2006">
    <mc:Choice xmlns:p14="http://schemas.microsoft.com/office/powerpoint/2010/main" Requires="p14">
      <p:transition spd="slow" p14:dur="2000" advTm="69962"/>
    </mc:Choice>
    <mc:Fallback>
      <p:transition spd="slow" advTm="699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C08BB-BF3B-E140-916F-7A36BD507C85}"/>
              </a:ext>
            </a:extLst>
          </p:cNvPr>
          <p:cNvSpPr>
            <a:spLocks noGrp="1"/>
          </p:cNvSpPr>
          <p:nvPr>
            <p:ph type="title"/>
          </p:nvPr>
        </p:nvSpPr>
        <p:spPr>
          <a:xfrm>
            <a:off x="914400" y="2177170"/>
            <a:ext cx="10363200" cy="2503659"/>
          </a:xfrm>
        </p:spPr>
        <p:txBody>
          <a:bodyPr>
            <a:normAutofit/>
          </a:bodyPr>
          <a:lstStyle/>
          <a:p>
            <a:pPr algn="ctr"/>
            <a:r>
              <a:rPr lang="en-US" sz="4267" dirty="0"/>
              <a:t>In each of these cases, we have a machine that receives data and makes a related prediction:</a:t>
            </a:r>
            <a:br>
              <a:rPr lang="en-US" sz="4267" dirty="0"/>
            </a:br>
            <a:br>
              <a:rPr lang="en-US" sz="4267" dirty="0"/>
            </a:br>
            <a:r>
              <a:rPr lang="en-US" sz="4267" dirty="0"/>
              <a:t>a “predictive model”</a:t>
            </a:r>
          </a:p>
        </p:txBody>
      </p:sp>
      <p:pic>
        <p:nvPicPr>
          <p:cNvPr id="4" name="Audio 3">
            <a:hlinkClick r:id="" action="ppaction://media"/>
            <a:extLst>
              <a:ext uri="{FF2B5EF4-FFF2-40B4-BE49-F238E27FC236}">
                <a16:creationId xmlns:a16="http://schemas.microsoft.com/office/drawing/2014/main" id="{2C4B957A-CE8A-97DE-A6EB-42E89BF9EB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99473705"/>
      </p:ext>
    </p:extLst>
  </p:cSld>
  <p:clrMapOvr>
    <a:masterClrMapping/>
  </p:clrMapOvr>
  <mc:AlternateContent xmlns:mc="http://schemas.openxmlformats.org/markup-compatibility/2006">
    <mc:Choice xmlns:p14="http://schemas.microsoft.com/office/powerpoint/2010/main" Requires="p14">
      <p:transition spd="slow" p14:dur="2000" advTm="52832"/>
    </mc:Choice>
    <mc:Fallback>
      <p:transition spd="slow" advTm="52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8C3235-6DCE-8140-93D4-47C68B213675}"/>
              </a:ext>
            </a:extLst>
          </p:cNvPr>
          <p:cNvSpPr/>
          <p:nvPr/>
        </p:nvSpPr>
        <p:spPr>
          <a:xfrm>
            <a:off x="2146301" y="1468439"/>
            <a:ext cx="3479800" cy="352266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retinal image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referrable diabetic retinopathy</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14" name="Picture 13" descr="Cover">
            <a:extLst>
              <a:ext uri="{FF2B5EF4-FFF2-40B4-BE49-F238E27FC236}">
                <a16:creationId xmlns:a16="http://schemas.microsoft.com/office/drawing/2014/main" id="{537A91F6-53A6-2F45-BFF7-32E00B2E46FD}"/>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2215571" y="1586433"/>
            <a:ext cx="3289301" cy="3260721"/>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a:extLst>
              <a:ext uri="{FF2B5EF4-FFF2-40B4-BE49-F238E27FC236}">
                <a16:creationId xmlns:a16="http://schemas.microsoft.com/office/drawing/2014/main" id="{2004C370-95FF-1047-B986-B06FCDF88F5F}"/>
              </a:ext>
            </a:extLst>
          </p:cNvPr>
          <p:cNvCxnSpPr>
            <a:stCxn id="3" idx="3"/>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5" name="Title 1">
            <a:extLst>
              <a:ext uri="{FF2B5EF4-FFF2-40B4-BE49-F238E27FC236}">
                <a16:creationId xmlns:a16="http://schemas.microsoft.com/office/drawing/2014/main" id="{67B5E01F-7CE1-DF47-ACC4-31AA3D8318B0}"/>
              </a:ext>
            </a:extLst>
          </p:cNvPr>
          <p:cNvSpPr>
            <a:spLocks noGrp="1"/>
          </p:cNvSpPr>
          <p:nvPr>
            <p:ph type="title"/>
          </p:nvPr>
        </p:nvSpPr>
        <p:spPr>
          <a:xfrm>
            <a:off x="0" y="334329"/>
            <a:ext cx="12192000" cy="903582"/>
          </a:xfrm>
        </p:spPr>
        <p:txBody>
          <a:bodyPr>
            <a:normAutofit/>
          </a:bodyPr>
          <a:lstStyle/>
          <a:p>
            <a:pPr algn="ctr"/>
            <a:r>
              <a:rPr lang="en-US" sz="4000" dirty="0"/>
              <a:t>image -&gt; prediction: computer vision</a:t>
            </a:r>
          </a:p>
        </p:txBody>
      </p:sp>
      <p:pic>
        <p:nvPicPr>
          <p:cNvPr id="4" name="Audio 3">
            <a:hlinkClick r:id="" action="ppaction://media"/>
            <a:extLst>
              <a:ext uri="{FF2B5EF4-FFF2-40B4-BE49-F238E27FC236}">
                <a16:creationId xmlns:a16="http://schemas.microsoft.com/office/drawing/2014/main" id="{D640E20C-576B-9A5C-6988-1B5351CF0E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69962589"/>
      </p:ext>
    </p:extLst>
  </p:cSld>
  <p:clrMapOvr>
    <a:masterClrMapping/>
  </p:clrMapOvr>
  <mc:AlternateContent xmlns:mc="http://schemas.openxmlformats.org/markup-compatibility/2006">
    <mc:Choice xmlns:p14="http://schemas.microsoft.com/office/powerpoint/2010/main" Requires="p14">
      <p:transition spd="slow" p14:dur="2000" advTm="28586"/>
    </mc:Choice>
    <mc:Fallback>
      <p:transition spd="slow" advTm="28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Left Brace 7">
            <a:extLst>
              <a:ext uri="{FF2B5EF4-FFF2-40B4-BE49-F238E27FC236}">
                <a16:creationId xmlns:a16="http://schemas.microsoft.com/office/drawing/2014/main" id="{E33066B2-0A7C-8A4E-AC35-E6F80161D0E4}"/>
              </a:ext>
            </a:extLst>
          </p:cNvPr>
          <p:cNvSpPr/>
          <p:nvPr/>
        </p:nvSpPr>
        <p:spPr>
          <a:xfrm rot="16200000">
            <a:off x="2962884" y="1589830"/>
            <a:ext cx="350344" cy="4671292"/>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1804639" y="406573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clinical note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793988"/>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autism risk</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3034533"/>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flipV="1">
            <a:off x="5626101" y="3388460"/>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11">
            <a:extLst>
              <a:ext uri="{FF2B5EF4-FFF2-40B4-BE49-F238E27FC236}">
                <a16:creationId xmlns:a16="http://schemas.microsoft.com/office/drawing/2014/main" id="{6E307900-68AB-0445-B10C-AFE1FC09CBD9}"/>
              </a:ext>
            </a:extLst>
          </p:cNvPr>
          <p:cNvPicPr>
            <a:picLocks noChangeAspect="1"/>
          </p:cNvPicPr>
          <p:nvPr/>
        </p:nvPicPr>
        <p:blipFill rotWithShape="1">
          <a:blip r:embed="rId5"/>
          <a:srcRect t="24185" r="12977" b="62214"/>
          <a:stretch/>
        </p:blipFill>
        <p:spPr>
          <a:xfrm>
            <a:off x="641820" y="3067403"/>
            <a:ext cx="4831882" cy="525185"/>
          </a:xfrm>
          <a:prstGeom prst="rect">
            <a:avLst/>
          </a:prstGeom>
        </p:spPr>
      </p:pic>
      <p:sp>
        <p:nvSpPr>
          <p:cNvPr id="14" name="Title 1">
            <a:extLst>
              <a:ext uri="{FF2B5EF4-FFF2-40B4-BE49-F238E27FC236}">
                <a16:creationId xmlns:a16="http://schemas.microsoft.com/office/drawing/2014/main" id="{8F3EF066-0A84-2D4B-9EE0-647BBF9B9ACB}"/>
              </a:ext>
            </a:extLst>
          </p:cNvPr>
          <p:cNvSpPr>
            <a:spLocks noGrp="1"/>
          </p:cNvSpPr>
          <p:nvPr>
            <p:ph type="title"/>
          </p:nvPr>
        </p:nvSpPr>
        <p:spPr>
          <a:xfrm>
            <a:off x="0" y="334329"/>
            <a:ext cx="12192000" cy="903582"/>
          </a:xfrm>
        </p:spPr>
        <p:txBody>
          <a:bodyPr>
            <a:normAutofit/>
          </a:bodyPr>
          <a:lstStyle/>
          <a:p>
            <a:pPr algn="ctr"/>
            <a:r>
              <a:rPr lang="en-US" sz="4000" dirty="0"/>
              <a:t>text -&gt; prediction: natural language processing</a:t>
            </a:r>
          </a:p>
        </p:txBody>
      </p:sp>
      <p:pic>
        <p:nvPicPr>
          <p:cNvPr id="4" name="Audio 3">
            <a:hlinkClick r:id="" action="ppaction://media"/>
            <a:extLst>
              <a:ext uri="{FF2B5EF4-FFF2-40B4-BE49-F238E27FC236}">
                <a16:creationId xmlns:a16="http://schemas.microsoft.com/office/drawing/2014/main" id="{37DFB2AE-F748-1CD2-A389-542F4989CB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28583692"/>
      </p:ext>
    </p:extLst>
  </p:cSld>
  <p:clrMapOvr>
    <a:masterClrMapping/>
  </p:clrMapOvr>
  <mc:AlternateContent xmlns:mc="http://schemas.openxmlformats.org/markup-compatibility/2006">
    <mc:Choice xmlns:p14="http://schemas.microsoft.com/office/powerpoint/2010/main" Requires="p14">
      <p:transition spd="slow" p14:dur="2000" advTm="53216"/>
    </mc:Choice>
    <mc:Fallback>
      <p:transition spd="slow" advTm="53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“state of the world” -&gt; next action: reinforcement learning</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Go board state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next move</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2" descr="AlphaGo in China | DeepMind">
            <a:extLst>
              <a:ext uri="{FF2B5EF4-FFF2-40B4-BE49-F238E27FC236}">
                <a16:creationId xmlns:a16="http://schemas.microsoft.com/office/drawing/2014/main" id="{35C6A04F-1FF3-4241-A41A-FEED3FA4A81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49621"/>
          <a:stretch/>
        </p:blipFill>
        <p:spPr bwMode="auto">
          <a:xfrm>
            <a:off x="2146301" y="1655450"/>
            <a:ext cx="3479800" cy="3453643"/>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F42C309E-622A-742A-73B0-D4304A1DA3F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13887428"/>
      </p:ext>
    </p:extLst>
  </p:cSld>
  <p:clrMapOvr>
    <a:masterClrMapping/>
  </p:clrMapOvr>
  <mc:AlternateContent xmlns:mc="http://schemas.openxmlformats.org/markup-compatibility/2006">
    <mc:Choice xmlns:p14="http://schemas.microsoft.com/office/powerpoint/2010/main" Requires="p14">
      <p:transition spd="slow" p14:dur="2000" advTm="39104"/>
    </mc:Choice>
    <mc:Fallback>
      <p:transition spd="slow" advTm="39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Left Brace 41">
            <a:extLst>
              <a:ext uri="{FF2B5EF4-FFF2-40B4-BE49-F238E27FC236}">
                <a16:creationId xmlns:a16="http://schemas.microsoft.com/office/drawing/2014/main" id="{CD7BE56E-0060-4A54-AA69-1EB18933245C}"/>
              </a:ext>
            </a:extLst>
          </p:cNvPr>
          <p:cNvSpPr/>
          <p:nvPr/>
        </p:nvSpPr>
        <p:spPr>
          <a:xfrm rot="16200000">
            <a:off x="4238288" y="623021"/>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43" name="TextBox 42">
            <a:extLst>
              <a:ext uri="{FF2B5EF4-FFF2-40B4-BE49-F238E27FC236}">
                <a16:creationId xmlns:a16="http://schemas.microsoft.com/office/drawing/2014/main" id="{CC32AC06-632F-43A5-BCC3-B6853BF55ED1}"/>
              </a:ext>
            </a:extLst>
          </p:cNvPr>
          <p:cNvSpPr txBox="1"/>
          <p:nvPr/>
        </p:nvSpPr>
        <p:spPr>
          <a:xfrm>
            <a:off x="2778049" y="3877721"/>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44" name="TextBox 43">
            <a:extLst>
              <a:ext uri="{FF2B5EF4-FFF2-40B4-BE49-F238E27FC236}">
                <a16:creationId xmlns:a16="http://schemas.microsoft.com/office/drawing/2014/main" id="{5AC2050F-9E94-4BD9-B0FA-61947BD99315}"/>
              </a:ext>
            </a:extLst>
          </p:cNvPr>
          <p:cNvSpPr txBox="1"/>
          <p:nvPr/>
        </p:nvSpPr>
        <p:spPr>
          <a:xfrm>
            <a:off x="8515761" y="3277853"/>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mc:AlternateContent xmlns:mc="http://schemas.openxmlformats.org/markup-compatibility/2006" xmlns:a14="http://schemas.microsoft.com/office/drawing/2010/main">
        <mc:Choice Requires="a14">
          <p:sp>
            <p:nvSpPr>
              <p:cNvPr id="29" name="Title 28"/>
              <p:cNvSpPr>
                <a:spLocks noGrp="1"/>
              </p:cNvSpPr>
              <p:nvPr>
                <p:ph type="title"/>
              </p:nvPr>
            </p:nvSpPr>
            <p:spPr/>
            <p:txBody>
              <a:bodyPr>
                <a:normAutofit/>
              </a:bodyPr>
              <a:lstStyle/>
              <a:p>
                <a:pPr algn="ctr"/>
                <a:r>
                  <a:rPr lang="en-US" dirty="0"/>
                  <a:t>features </a:t>
                </a:r>
                <a14:m>
                  <m:oMath xmlns:m="http://schemas.openxmlformats.org/officeDocument/2006/math">
                    <m:r>
                      <a:rPr lang="en-US" i="1" dirty="0" smtClean="0">
                        <a:latin typeface="Cambria Math" panose="02040503050406030204" pitchFamily="18" charset="0"/>
                      </a:rPr>
                      <m:t>𝑥</m:t>
                    </m:r>
                  </m:oMath>
                </a14:m>
                <a:r>
                  <a:rPr lang="en-US" dirty="0"/>
                  <a:t> -&gt; prediction </a:t>
                </a:r>
                <a14:m>
                  <m:oMath xmlns:m="http://schemas.openxmlformats.org/officeDocument/2006/math">
                    <m:r>
                      <a:rPr lang="en-US" i="1" dirty="0" smtClean="0">
                        <a:latin typeface="Cambria Math" panose="02040503050406030204" pitchFamily="18" charset="0"/>
                      </a:rPr>
                      <m:t>𝑦</m:t>
                    </m:r>
                  </m:oMath>
                </a14:m>
                <a:r>
                  <a:rPr lang="en-US" dirty="0"/>
                  <a:t>: a predictive model</a:t>
                </a:r>
              </a:p>
            </p:txBody>
          </p:sp>
        </mc:Choice>
        <mc:Fallback xmlns="">
          <p:sp>
            <p:nvSpPr>
              <p:cNvPr id="29" name="Title 28"/>
              <p:cNvSpPr>
                <a:spLocks noGrp="1" noRot="1" noChangeAspect="1" noMove="1" noResize="1" noEditPoints="1" noAdjustHandles="1" noChangeArrowheads="1" noChangeShapeType="1" noTextEdit="1"/>
              </p:cNvSpPr>
              <p:nvPr>
                <p:ph type="title"/>
              </p:nvPr>
            </p:nvSpPr>
            <p:spPr>
              <a:blipFill>
                <a:blip r:embed="rId5"/>
                <a:stretch>
                  <a:fillRect l="-1568" r="-1448"/>
                </a:stretch>
              </a:blipFill>
            </p:spPr>
            <p:txBody>
              <a:bodyPr/>
              <a:lstStyle/>
              <a:p>
                <a:r>
                  <a:rPr lang="en-US">
                    <a:noFill/>
                  </a:rPr>
                  <a:t> </a:t>
                </a:r>
              </a:p>
            </p:txBody>
          </p:sp>
        </mc:Fallback>
      </mc:AlternateContent>
      <p:sp>
        <p:nvSpPr>
          <p:cNvPr id="2" name="TextBox 1">
            <a:extLst>
              <a:ext uri="{FF2B5EF4-FFF2-40B4-BE49-F238E27FC236}">
                <a16:creationId xmlns:a16="http://schemas.microsoft.com/office/drawing/2014/main" id="{A89DB9E1-43B6-E249-9D75-E82D12E3759D}"/>
              </a:ext>
            </a:extLst>
          </p:cNvPr>
          <p:cNvSpPr txBox="1"/>
          <p:nvPr/>
        </p:nvSpPr>
        <p:spPr>
          <a:xfrm>
            <a:off x="4527757" y="527023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3" name="Table 2">
            <a:extLst>
              <a:ext uri="{FF2B5EF4-FFF2-40B4-BE49-F238E27FC236}">
                <a16:creationId xmlns:a16="http://schemas.microsoft.com/office/drawing/2014/main" id="{DD8BA628-E6A5-5247-A47F-F2F8A1018A52}"/>
              </a:ext>
            </a:extLst>
          </p:cNvPr>
          <p:cNvGraphicFramePr>
            <a:graphicFrameLocks noGrp="1"/>
          </p:cNvGraphicFramePr>
          <p:nvPr/>
        </p:nvGraphicFramePr>
        <p:xfrm>
          <a:off x="1521336" y="2444717"/>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8344310" y="2444716"/>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7" name="Audio 6">
            <a:hlinkClick r:id="" action="ppaction://media"/>
            <a:extLst>
              <a:ext uri="{FF2B5EF4-FFF2-40B4-BE49-F238E27FC236}">
                <a16:creationId xmlns:a16="http://schemas.microsoft.com/office/drawing/2014/main" id="{74B87E42-A5F6-B2D6-E646-D9572A9AE5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05874453"/>
      </p:ext>
    </p:extLst>
  </p:cSld>
  <p:clrMapOvr>
    <a:masterClrMapping/>
  </p:clrMapOvr>
  <mc:AlternateContent xmlns:mc="http://schemas.openxmlformats.org/markup-compatibility/2006">
    <mc:Choice xmlns:p14="http://schemas.microsoft.com/office/powerpoint/2010/main" Requires="p14">
      <p:transition spd="slow" p14:dur="2000" advTm="62656"/>
    </mc:Choice>
    <mc:Fallback>
      <p:transition spd="slow" advTm="62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1556</TotalTime>
  <Words>4636</Words>
  <Application>Microsoft Macintosh PowerPoint</Application>
  <PresentationFormat>Widescreen</PresentationFormat>
  <Paragraphs>420</Paragraphs>
  <Slides>29</Slides>
  <Notes>29</Notes>
  <HiddenSlides>0</HiddenSlides>
  <MMClips>29</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Calibri</vt:lpstr>
      <vt:lpstr>Calibri Light</vt:lpstr>
      <vt:lpstr>Cambria Math</vt:lpstr>
      <vt:lpstr>Guardian TextSans Web</vt:lpstr>
      <vt:lpstr>Times New Roman</vt:lpstr>
      <vt:lpstr>2_Office Theme</vt:lpstr>
      <vt:lpstr>What is a Predictive Model? </vt:lpstr>
      <vt:lpstr>PowerPoint Presentation</vt:lpstr>
      <vt:lpstr>Biomedical Text Processing</vt:lpstr>
      <vt:lpstr>Sequential Prediction and Decision-Making Algorithms</vt:lpstr>
      <vt:lpstr>In each of these cases, we have a machine that receives data and makes a related prediction:  a “predictive model”</vt:lpstr>
      <vt:lpstr>image -&gt; prediction: computer vision</vt:lpstr>
      <vt:lpstr>text -&gt; prediction: natural language processing</vt:lpstr>
      <vt:lpstr>“state of the world” -&gt; next action: reinforcement learning</vt:lpstr>
      <vt:lpstr>features x -&gt; prediction y: a predictive model</vt:lpstr>
      <vt:lpstr>Simple models often work well for clinical data!</vt:lpstr>
      <vt:lpstr>Before we tackle complex models, let’s carefully examine a very simple one.</vt:lpstr>
      <vt:lpstr>Prostate specific antigen measurement in individuals with vs without prostate cancer</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End Goal: predict cancer status (y) based on PSA (x)</vt:lpstr>
      <vt:lpstr>PowerPoint Presentation</vt:lpstr>
      <vt:lpstr>PowerPoint Presentation</vt:lpstr>
      <vt:lpstr>Our first, very simple predictive model</vt:lpstr>
      <vt:lpstr>Learning a Predictive Model  from Labeled Data</vt:lpstr>
      <vt:lpstr>Training Set (Historical Data)</vt:lpstr>
      <vt:lpstr>Making Predictions for New x</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Data Science  May 24, 2019</dc:title>
  <dc:creator>Matthew Engelhard, M.D., Ph.D.</dc:creator>
  <cp:lastModifiedBy>Matthew Engelhard, M.D., Ph.D.</cp:lastModifiedBy>
  <cp:revision>86</cp:revision>
  <dcterms:created xsi:type="dcterms:W3CDTF">2019-05-17T00:10:36Z</dcterms:created>
  <dcterms:modified xsi:type="dcterms:W3CDTF">2022-04-28T02:25:35Z</dcterms:modified>
</cp:coreProperties>
</file>

<file path=docProps/thumbnail.jpeg>
</file>